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5"/>
    <p:sldMasterId id="2147483780" r:id="rId6"/>
    <p:sldMasterId id="2147483781" r:id="rId7"/>
    <p:sldMasterId id="214748378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Lst>
  <p:sldSz cy="13716000" cx="24377650"/>
  <p:notesSz cx="6858000" cy="9144000"/>
  <p:embeddedFontLst>
    <p:embeddedFont>
      <p:font typeface="Roboto Thin"/>
      <p:regular r:id="rId25"/>
      <p:bold r:id="rId26"/>
      <p:italic r:id="rId27"/>
      <p:boldItalic r:id="rId28"/>
    </p:embeddedFont>
    <p:embeddedFont>
      <p:font typeface="Roboto Black"/>
      <p:bold r:id="rId29"/>
      <p:boldItalic r:id="rId30"/>
    </p:embeddedFont>
    <p:embeddedFont>
      <p:font typeface="Roboto Medium"/>
      <p:regular r:id="rId31"/>
      <p:bold r:id="rId32"/>
      <p:italic r:id="rId33"/>
      <p:boldItalic r:id="rId34"/>
    </p:embeddedFont>
    <p:embeddedFont>
      <p:font typeface="Inconsolata"/>
      <p:regular r:id="rId35"/>
      <p:bold r:id="rId36"/>
    </p:embeddedFont>
    <p:embeddedFont>
      <p:font typeface="Roboto Light"/>
      <p:regular r:id="rId37"/>
      <p:bold r:id="rId38"/>
      <p:italic r:id="rId39"/>
      <p:boldItalic r:id="rId40"/>
    </p:embeddedFont>
    <p:embeddedFont>
      <p:font typeface="Helvetica Neue"/>
      <p:regular r:id="rId41"/>
      <p:bold r:id="rId42"/>
      <p:italic r:id="rId43"/>
      <p:boldItalic r:id="rId44"/>
    </p:embeddedFont>
    <p:embeddedFont>
      <p:font typeface="Roboto"/>
      <p:regular r:id="rId45"/>
      <p:bold r:id="rId46"/>
      <p:italic r:id="rId47"/>
      <p:boldItalic r:id="rId48"/>
    </p:embeddedFont>
    <p:embeddedFont>
      <p:font typeface="Amatic SC"/>
      <p:regular r:id="rId49"/>
      <p:bold r:id="rId50"/>
    </p:embeddedFont>
    <p:embeddedFont>
      <p:font typeface="Lobster"/>
      <p:regular r:id="rId51"/>
    </p:embeddedFont>
    <p:embeddedFont>
      <p:font typeface="Poppins"/>
      <p:regular r:id="rId52"/>
      <p:bold r:id="rId53"/>
      <p:italic r:id="rId54"/>
      <p:boldItalic r:id="rId55"/>
    </p:embeddedFont>
    <p:embeddedFont>
      <p:font typeface="Lato Light"/>
      <p:regular r:id="rId56"/>
      <p:bold r:id="rId57"/>
      <p:italic r:id="rId58"/>
      <p:boldItalic r:id="rId59"/>
    </p:embeddedFont>
    <p:embeddedFont>
      <p:font typeface="Poppins Medium"/>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3DA98D-C48F-435F-9C77-39B0B9C6ECDF}">
  <a:tblStyle styleId="{143DA98D-C48F-435F-9C77-39B0B9C6EC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boldItalic.fntdata"/><Relationship Id="rId42" Type="http://schemas.openxmlformats.org/officeDocument/2006/relationships/font" Target="fonts/HelveticaNeue-bold.fntdata"/><Relationship Id="rId41" Type="http://schemas.openxmlformats.org/officeDocument/2006/relationships/font" Target="fonts/HelveticaNeue-regular.fntdata"/><Relationship Id="rId44" Type="http://schemas.openxmlformats.org/officeDocument/2006/relationships/font" Target="fonts/HelveticaNeue-boldItalic.fntdata"/><Relationship Id="rId43" Type="http://schemas.openxmlformats.org/officeDocument/2006/relationships/font" Target="fonts/HelveticaNeue-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AmaticSC-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Medium-regular.fntdata"/><Relationship Id="rId30" Type="http://schemas.openxmlformats.org/officeDocument/2006/relationships/font" Target="fonts/RobotoBlack-boldItalic.fntdata"/><Relationship Id="rId33" Type="http://schemas.openxmlformats.org/officeDocument/2006/relationships/font" Target="fonts/RobotoMedium-italic.fntdata"/><Relationship Id="rId32" Type="http://schemas.openxmlformats.org/officeDocument/2006/relationships/font" Target="fonts/RobotoMedium-bold.fntdata"/><Relationship Id="rId35" Type="http://schemas.openxmlformats.org/officeDocument/2006/relationships/font" Target="fonts/Inconsolata-regular.fntdata"/><Relationship Id="rId34" Type="http://schemas.openxmlformats.org/officeDocument/2006/relationships/font" Target="fonts/RobotoMedium-boldItalic.fntdata"/><Relationship Id="rId37" Type="http://schemas.openxmlformats.org/officeDocument/2006/relationships/font" Target="fonts/RobotoLight-regular.fntdata"/><Relationship Id="rId36" Type="http://schemas.openxmlformats.org/officeDocument/2006/relationships/font" Target="fonts/Inconsolata-bold.fntdata"/><Relationship Id="rId39" Type="http://schemas.openxmlformats.org/officeDocument/2006/relationships/font" Target="fonts/RobotoLight-italic.fntdata"/><Relationship Id="rId38" Type="http://schemas.openxmlformats.org/officeDocument/2006/relationships/font" Target="fonts/RobotoLight-bold.fntdata"/><Relationship Id="rId62" Type="http://schemas.openxmlformats.org/officeDocument/2006/relationships/font" Target="fonts/PoppinsMedium-italic.fntdata"/><Relationship Id="rId61" Type="http://schemas.openxmlformats.org/officeDocument/2006/relationships/font" Target="fonts/PoppinsMedium-bold.fntdata"/><Relationship Id="rId20" Type="http://schemas.openxmlformats.org/officeDocument/2006/relationships/slide" Target="slides/slide11.xml"/><Relationship Id="rId63" Type="http://schemas.openxmlformats.org/officeDocument/2006/relationships/font" Target="fonts/PoppinsMedium-boldItalic.fnt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PoppinsMedium-regular.fntdata"/><Relationship Id="rId26" Type="http://schemas.openxmlformats.org/officeDocument/2006/relationships/font" Target="fonts/RobotoThin-bold.fntdata"/><Relationship Id="rId25" Type="http://schemas.openxmlformats.org/officeDocument/2006/relationships/font" Target="fonts/RobotoThin-regular.fntdata"/><Relationship Id="rId28" Type="http://schemas.openxmlformats.org/officeDocument/2006/relationships/font" Target="fonts/RobotoThin-boldItalic.fntdata"/><Relationship Id="rId27" Type="http://schemas.openxmlformats.org/officeDocument/2006/relationships/font" Target="fonts/RobotoThin-italic.fntdata"/><Relationship Id="rId29" Type="http://schemas.openxmlformats.org/officeDocument/2006/relationships/font" Target="fonts/RobotoBlack-bold.fntdata"/><Relationship Id="rId51" Type="http://schemas.openxmlformats.org/officeDocument/2006/relationships/font" Target="fonts/Lobster-regular.fntdata"/><Relationship Id="rId50" Type="http://schemas.openxmlformats.org/officeDocument/2006/relationships/font" Target="fonts/AmaticSC-bold.fntdata"/><Relationship Id="rId53" Type="http://schemas.openxmlformats.org/officeDocument/2006/relationships/font" Target="fonts/Poppins-bold.fntdata"/><Relationship Id="rId52" Type="http://schemas.openxmlformats.org/officeDocument/2006/relationships/font" Target="fonts/Poppins-regular.fntdata"/><Relationship Id="rId11" Type="http://schemas.openxmlformats.org/officeDocument/2006/relationships/slide" Target="slides/slide2.xml"/><Relationship Id="rId55" Type="http://schemas.openxmlformats.org/officeDocument/2006/relationships/font" Target="fonts/Poppins-boldItalic.fntdata"/><Relationship Id="rId10" Type="http://schemas.openxmlformats.org/officeDocument/2006/relationships/slide" Target="slides/slide1.xml"/><Relationship Id="rId54" Type="http://schemas.openxmlformats.org/officeDocument/2006/relationships/font" Target="fonts/Poppins-italic.fntdata"/><Relationship Id="rId13" Type="http://schemas.openxmlformats.org/officeDocument/2006/relationships/slide" Target="slides/slide4.xml"/><Relationship Id="rId57" Type="http://schemas.openxmlformats.org/officeDocument/2006/relationships/font" Target="fonts/LatoLight-bold.fntdata"/><Relationship Id="rId12" Type="http://schemas.openxmlformats.org/officeDocument/2006/relationships/slide" Target="slides/slide3.xml"/><Relationship Id="rId56" Type="http://schemas.openxmlformats.org/officeDocument/2006/relationships/font" Target="fonts/LatoLight-regular.fntdata"/><Relationship Id="rId15" Type="http://schemas.openxmlformats.org/officeDocument/2006/relationships/slide" Target="slides/slide6.xml"/><Relationship Id="rId59" Type="http://schemas.openxmlformats.org/officeDocument/2006/relationships/font" Target="fonts/LatoLight-boldItalic.fntdata"/><Relationship Id="rId14" Type="http://schemas.openxmlformats.org/officeDocument/2006/relationships/slide" Target="slides/slide5.xml"/><Relationship Id="rId58" Type="http://schemas.openxmlformats.org/officeDocument/2006/relationships/font" Target="fonts/LatoLight-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Introduction to breakroom 2 also famously known as FUBAR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Mahendra &amp; Ian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g8bd883d690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8bd883d69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Salad &amp; Arthi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118ed0a2f89_8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118ed0a2f89_8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Bonssa &amp; Jim</a:t>
            </a:r>
            <a:br>
              <a:rPr lang="en-US"/>
            </a:br>
            <a:br>
              <a:rPr lang="en-US"/>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11a42c1145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11a42c11458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3" name="Google Shape;2433;g11a42c11458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11a42c1145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11a42c1145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2" name="Google Shape;2442;g11a42c11458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1" name="Google Shape;2331;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1190ab6f41b_15_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1190ab6f41b_15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a:t>
            </a:r>
            <a:endParaRPr/>
          </a:p>
          <a:p>
            <a:pPr indent="0" lvl="0" marL="0" rtl="0" algn="l">
              <a:spcBef>
                <a:spcPts val="0"/>
              </a:spcBef>
              <a:spcAft>
                <a:spcPts val="0"/>
              </a:spcAft>
              <a:buNone/>
            </a:pPr>
            <a:r>
              <a:rPr lang="en-US" sz="1600"/>
              <a:t>Point out the pathway and a brief of each machine function</a:t>
            </a:r>
            <a:endParaRPr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latin typeface="Arial"/>
                <a:ea typeface="Arial"/>
                <a:cs typeface="Arial"/>
                <a:sym typeface="Arial"/>
              </a:rPr>
              <a:t>Ian (¾) and Matt (½)</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used Nmap port scan on 192.168.1.110 or known as target one, </a:t>
            </a:r>
            <a:r>
              <a:rPr lang="en-US" sz="1100">
                <a:latin typeface="Arial"/>
                <a:ea typeface="Arial"/>
                <a:cs typeface="Arial"/>
                <a:sym typeface="Arial"/>
              </a:rPr>
              <a:t>to identify open ports, </a:t>
            </a:r>
            <a:r>
              <a:rPr lang="en-US" sz="1100">
                <a:latin typeface="Arial"/>
                <a:ea typeface="Arial"/>
                <a:cs typeface="Arial"/>
                <a:sym typeface="Arial"/>
              </a:rPr>
              <a:t>as Nmap was not blocked. The Open ports we found were 22/tcp for SSH and Open port 80/tcp for http. This allowed us to ssh in and gain access to Target 1 by using the command ‘ssh michael@192.168.1.110’</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For Root Privilege Escalation we gained access to Steven’s account, we then discovered that Python scripting was enabled. This allowed us to spawn a interactive terminal and gain root access.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Running THC Hydra which runs a rapid dictionary attack attack against more than 50 protocols, and ideal for remote unauthorized access testing. This is run against the wordlist Rockyou.</a:t>
            </a:r>
            <a:r>
              <a:rPr lang="en-US" sz="1100">
                <a:latin typeface="Arial"/>
                <a:ea typeface="Arial"/>
                <a:cs typeface="Arial"/>
                <a:sym typeface="Arial"/>
              </a:rPr>
              <a:t>txt</a:t>
            </a:r>
            <a:r>
              <a:rPr lang="en-US" sz="1100">
                <a:latin typeface="Arial"/>
                <a:ea typeface="Arial"/>
                <a:cs typeface="Arial"/>
                <a:sym typeface="Arial"/>
              </a:rPr>
              <a:t> by searching weak Unix passwords from a file of over 14 million passwords. In honestly, we were also to first guess Michael’s password by simply guessing it. Our third guess was successful which you have likely eluded any lockout policies in place as well.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WPscan. A Kali Linux </a:t>
            </a:r>
            <a:r>
              <a:rPr lang="en-US" sz="1100">
                <a:latin typeface="Arial"/>
                <a:ea typeface="Arial"/>
                <a:cs typeface="Arial"/>
                <a:sym typeface="Arial"/>
              </a:rPr>
              <a:t>default</a:t>
            </a:r>
            <a:r>
              <a:rPr lang="en-US" sz="1100">
                <a:latin typeface="Arial"/>
                <a:ea typeface="Arial"/>
                <a:cs typeface="Arial"/>
                <a:sym typeface="Arial"/>
              </a:rPr>
              <a:t> installation reconnaissance tool that allows us to pull information about the server running Wordpress. We ran simple passive commands that revealed active directory listing that was enabled within Apache. From here we could see the two users that we would be looking to compromise. </a:t>
            </a:r>
            <a:endParaRPr sz="11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Nick Peterson &amp; Mahendra</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600"/>
              <a:t>Mallory – (John) &amp; Jacquie -(Hydra)</a:t>
            </a:r>
            <a:endParaRPr sz="1600"/>
          </a:p>
          <a:p>
            <a:pPr indent="0" lvl="0" marL="0" rtl="0" algn="l">
              <a:spcBef>
                <a:spcPts val="0"/>
              </a:spcBef>
              <a:spcAft>
                <a:spcPts val="0"/>
              </a:spcAft>
              <a:buNone/>
            </a:pPr>
            <a:r>
              <a:rPr lang="en-US" sz="1600"/>
              <a:t>We were able to use a the dictionary password cracker, Hydra, to discover Michael’s password within the rockyou.txt dictionary file. After finding unsalted hashes for Michael and Steven in the wp_users table of the wordpress mysql database we were able to create a wp_hashes.txt file and then run John the Ripper against the hashes. The results gave us Steven’s password – pink84. With his password, we were able to access his account and find flag 4. </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980000"/>
                </a:solidFill>
              </a:rPr>
              <a:t>Ikram and Ian</a:t>
            </a:r>
            <a:endParaRPr>
              <a:solidFill>
                <a:srgbClr val="980000"/>
              </a:solidFill>
            </a:endParaRPr>
          </a:p>
          <a:p>
            <a:pPr indent="0" lvl="0" marL="0" rtl="0" algn="l">
              <a:spcBef>
                <a:spcPts val="0"/>
              </a:spcBef>
              <a:spcAft>
                <a:spcPts val="0"/>
              </a:spcAft>
              <a:buNone/>
            </a:pPr>
            <a:r>
              <a:rPr lang="en-US" sz="1600"/>
              <a:t>As mentioned before, using a simple passive and aggressive WPScan against the URL we are able to crawl the wordpress site to find information about active users through an enabled </a:t>
            </a:r>
            <a:r>
              <a:rPr lang="en-US" sz="1600"/>
              <a:t>directory</a:t>
            </a:r>
            <a:r>
              <a:rPr lang="en-US" sz="1600"/>
              <a:t> listing, a Wordpress version, and server being used. It is possible to use more aggressive WPScans by grabbing an API token from the WPScan website to scan for known vulnerabilities with this Wordpress site. </a:t>
            </a:r>
            <a:endParaRPr sz="1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22.png"/><Relationship Id="rId4" Type="http://schemas.openxmlformats.org/officeDocument/2006/relationships/image" Target="../media/image12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29.png"/><Relationship Id="rId4" Type="http://schemas.openxmlformats.org/officeDocument/2006/relationships/image" Target="../media/image12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png"/><Relationship Id="rId3" Type="http://schemas.openxmlformats.org/officeDocument/2006/relationships/image" Target="../media/image128.png"/><Relationship Id="rId4" Type="http://schemas.openxmlformats.org/officeDocument/2006/relationships/image" Target="../media/image133.png"/><Relationship Id="rId5" Type="http://schemas.openxmlformats.org/officeDocument/2006/relationships/image" Target="../media/image13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4.png"/><Relationship Id="rId3" Type="http://schemas.openxmlformats.org/officeDocument/2006/relationships/image" Target="../media/image130.png"/><Relationship Id="rId4" Type="http://schemas.openxmlformats.org/officeDocument/2006/relationships/image" Target="../media/image136.png"/><Relationship Id="rId5" Type="http://schemas.openxmlformats.org/officeDocument/2006/relationships/image" Target="../media/image14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 Id="rId3" Type="http://schemas.openxmlformats.org/officeDocument/2006/relationships/image" Target="../media/image138.png"/><Relationship Id="rId4" Type="http://schemas.openxmlformats.org/officeDocument/2006/relationships/image" Target="../media/image140.png"/><Relationship Id="rId5" Type="http://schemas.openxmlformats.org/officeDocument/2006/relationships/image" Target="../media/image150.png"/><Relationship Id="rId6" Type="http://schemas.openxmlformats.org/officeDocument/2006/relationships/image" Target="../media/image14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 Id="rId3" Type="http://schemas.openxmlformats.org/officeDocument/2006/relationships/image" Target="../media/image145.png"/><Relationship Id="rId4" Type="http://schemas.openxmlformats.org/officeDocument/2006/relationships/image" Target="../media/image140.png"/><Relationship Id="rId5" Type="http://schemas.openxmlformats.org/officeDocument/2006/relationships/image" Target="../media/image148.png"/><Relationship Id="rId6" Type="http://schemas.openxmlformats.org/officeDocument/2006/relationships/image" Target="../media/image14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9.png"/><Relationship Id="rId3" Type="http://schemas.openxmlformats.org/officeDocument/2006/relationships/image" Target="../media/image146.png"/><Relationship Id="rId4" Type="http://schemas.openxmlformats.org/officeDocument/2006/relationships/image" Target="../media/image154.png"/><Relationship Id="rId5" Type="http://schemas.openxmlformats.org/officeDocument/2006/relationships/image" Target="../media/image15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6.png"/><Relationship Id="rId3" Type="http://schemas.openxmlformats.org/officeDocument/2006/relationships/image" Target="../media/image155.png"/><Relationship Id="rId4" Type="http://schemas.openxmlformats.org/officeDocument/2006/relationships/image" Target="../media/image161.png"/><Relationship Id="rId5" Type="http://schemas.openxmlformats.org/officeDocument/2006/relationships/image" Target="../media/image165.png"/><Relationship Id="rId6" Type="http://schemas.openxmlformats.org/officeDocument/2006/relationships/image" Target="../media/image15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 Id="rId3" Type="http://schemas.openxmlformats.org/officeDocument/2006/relationships/image" Target="../media/image160.png"/><Relationship Id="rId4" Type="http://schemas.openxmlformats.org/officeDocument/2006/relationships/image" Target="../media/image158.png"/><Relationship Id="rId5" Type="http://schemas.openxmlformats.org/officeDocument/2006/relationships/image" Target="../media/image15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2.png"/><Relationship Id="rId3" Type="http://schemas.openxmlformats.org/officeDocument/2006/relationships/image" Target="../media/image166.png"/><Relationship Id="rId4" Type="http://schemas.openxmlformats.org/officeDocument/2006/relationships/image" Target="../media/image159.png"/><Relationship Id="rId5" Type="http://schemas.openxmlformats.org/officeDocument/2006/relationships/image" Target="../media/image163.png"/><Relationship Id="rId6" Type="http://schemas.openxmlformats.org/officeDocument/2006/relationships/image" Target="../media/image167.png"/><Relationship Id="rId7" Type="http://schemas.openxmlformats.org/officeDocument/2006/relationships/image" Target="../media/image16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4.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2.png"/><Relationship Id="rId6" Type="http://schemas.openxmlformats.org/officeDocument/2006/relationships/image" Target="../media/image169.png"/><Relationship Id="rId7" Type="http://schemas.openxmlformats.org/officeDocument/2006/relationships/image" Target="../media/image17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 Id="rId3" Type="http://schemas.openxmlformats.org/officeDocument/2006/relationships/image" Target="../media/image190.png"/><Relationship Id="rId4" Type="http://schemas.openxmlformats.org/officeDocument/2006/relationships/image" Target="../media/image179.png"/><Relationship Id="rId5" Type="http://schemas.openxmlformats.org/officeDocument/2006/relationships/image" Target="../media/image18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75.png"/><Relationship Id="rId5" Type="http://schemas.openxmlformats.org/officeDocument/2006/relationships/image" Target="../media/image185.png"/><Relationship Id="rId6" Type="http://schemas.openxmlformats.org/officeDocument/2006/relationships/image" Target="../media/image180.png"/><Relationship Id="rId7" Type="http://schemas.openxmlformats.org/officeDocument/2006/relationships/image" Target="../media/image194.png"/><Relationship Id="rId8" Type="http://schemas.openxmlformats.org/officeDocument/2006/relationships/image" Target="../media/image18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6.png"/><Relationship Id="rId3" Type="http://schemas.openxmlformats.org/officeDocument/2006/relationships/image" Target="../media/image186.png"/><Relationship Id="rId4" Type="http://schemas.openxmlformats.org/officeDocument/2006/relationships/image" Target="../media/image182.png"/><Relationship Id="rId5" Type="http://schemas.openxmlformats.org/officeDocument/2006/relationships/image" Target="../media/image187.png"/><Relationship Id="rId6" Type="http://schemas.openxmlformats.org/officeDocument/2006/relationships/image" Target="../media/image205.png"/><Relationship Id="rId7" Type="http://schemas.openxmlformats.org/officeDocument/2006/relationships/image" Target="../media/image188.png"/><Relationship Id="rId8" Type="http://schemas.openxmlformats.org/officeDocument/2006/relationships/image" Target="../media/image20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 Id="rId3" Type="http://schemas.openxmlformats.org/officeDocument/2006/relationships/image" Target="../media/image202.png"/><Relationship Id="rId4" Type="http://schemas.openxmlformats.org/officeDocument/2006/relationships/image" Target="../media/image193.png"/><Relationship Id="rId5" Type="http://schemas.openxmlformats.org/officeDocument/2006/relationships/image" Target="../media/image197.png"/><Relationship Id="rId6" Type="http://schemas.openxmlformats.org/officeDocument/2006/relationships/image" Target="../media/image19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5.png"/><Relationship Id="rId3" Type="http://schemas.openxmlformats.org/officeDocument/2006/relationships/image" Target="../media/image203.png"/><Relationship Id="rId4" Type="http://schemas.openxmlformats.org/officeDocument/2006/relationships/image" Target="../media/image199.png"/><Relationship Id="rId9" Type="http://schemas.openxmlformats.org/officeDocument/2006/relationships/image" Target="../media/image209.png"/><Relationship Id="rId5" Type="http://schemas.openxmlformats.org/officeDocument/2006/relationships/image" Target="../media/image196.png"/><Relationship Id="rId6" Type="http://schemas.openxmlformats.org/officeDocument/2006/relationships/image" Target="../media/image198.png"/><Relationship Id="rId7" Type="http://schemas.openxmlformats.org/officeDocument/2006/relationships/image" Target="../media/image192.png"/><Relationship Id="rId8" Type="http://schemas.openxmlformats.org/officeDocument/2006/relationships/image" Target="../media/image200.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1.png"/><Relationship Id="rId3" Type="http://schemas.openxmlformats.org/officeDocument/2006/relationships/image" Target="../media/image204.png"/><Relationship Id="rId4" Type="http://schemas.openxmlformats.org/officeDocument/2006/relationships/image" Target="../media/image208.png"/><Relationship Id="rId9" Type="http://schemas.openxmlformats.org/officeDocument/2006/relationships/image" Target="../media/image210.png"/><Relationship Id="rId5" Type="http://schemas.openxmlformats.org/officeDocument/2006/relationships/image" Target="../media/image207.png"/><Relationship Id="rId6" Type="http://schemas.openxmlformats.org/officeDocument/2006/relationships/image" Target="../media/image212.png"/><Relationship Id="rId7" Type="http://schemas.openxmlformats.org/officeDocument/2006/relationships/image" Target="../media/image211.png"/><Relationship Id="rId8" Type="http://schemas.openxmlformats.org/officeDocument/2006/relationships/image" Target="../media/image21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3.png"/><Relationship Id="rId3" Type="http://schemas.openxmlformats.org/officeDocument/2006/relationships/image" Target="../media/image21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9.png"/><Relationship Id="rId3" Type="http://schemas.openxmlformats.org/officeDocument/2006/relationships/image" Target="../media/image21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1.png"/><Relationship Id="rId3" Type="http://schemas.openxmlformats.org/officeDocument/2006/relationships/image" Target="../media/image22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7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7.png"/><Relationship Id="rId4" Type="http://schemas.openxmlformats.org/officeDocument/2006/relationships/image" Target="../media/image5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2.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40.png"/><Relationship Id="rId4"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2.png"/><Relationship Id="rId4" Type="http://schemas.openxmlformats.org/officeDocument/2006/relationships/image" Target="../media/image51.png"/><Relationship Id="rId5"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5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56.png"/><Relationship Id="rId6" Type="http://schemas.openxmlformats.org/officeDocument/2006/relationships/image" Target="../media/image53.png"/><Relationship Id="rId7" Type="http://schemas.openxmlformats.org/officeDocument/2006/relationships/image" Target="../media/image5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75.png"/><Relationship Id="rId4" Type="http://schemas.openxmlformats.org/officeDocument/2006/relationships/image" Target="../media/image74.png"/><Relationship Id="rId5" Type="http://schemas.openxmlformats.org/officeDocument/2006/relationships/image" Target="../media/image54.png"/><Relationship Id="rId6" Type="http://schemas.openxmlformats.org/officeDocument/2006/relationships/image" Target="../media/image71.png"/><Relationship Id="rId7" Type="http://schemas.openxmlformats.org/officeDocument/2006/relationships/image" Target="../media/image7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 Id="rId3" Type="http://schemas.openxmlformats.org/officeDocument/2006/relationships/image" Target="../media/image69.png"/><Relationship Id="rId4" Type="http://schemas.openxmlformats.org/officeDocument/2006/relationships/image" Target="../media/image64.png"/><Relationship Id="rId5" Type="http://schemas.openxmlformats.org/officeDocument/2006/relationships/image" Target="../media/image66.png"/><Relationship Id="rId6" Type="http://schemas.openxmlformats.org/officeDocument/2006/relationships/image" Target="../media/image68.png"/><Relationship Id="rId7" Type="http://schemas.openxmlformats.org/officeDocument/2006/relationships/image" Target="../media/image67.png"/><Relationship Id="rId8" Type="http://schemas.openxmlformats.org/officeDocument/2006/relationships/image" Target="../media/image7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63.png"/><Relationship Id="rId4" Type="http://schemas.openxmlformats.org/officeDocument/2006/relationships/image" Target="../media/image70.png"/><Relationship Id="rId5" Type="http://schemas.openxmlformats.org/officeDocument/2006/relationships/image" Target="../media/image77.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84.png"/><Relationship Id="rId4" Type="http://schemas.openxmlformats.org/officeDocument/2006/relationships/image" Target="../media/image88.png"/><Relationship Id="rId5" Type="http://schemas.openxmlformats.org/officeDocument/2006/relationships/image" Target="../media/image92.png"/><Relationship Id="rId6" Type="http://schemas.openxmlformats.org/officeDocument/2006/relationships/image" Target="../media/image8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90.png"/><Relationship Id="rId4" Type="http://schemas.openxmlformats.org/officeDocument/2006/relationships/image" Target="../media/image91.png"/><Relationship Id="rId9" Type="http://schemas.openxmlformats.org/officeDocument/2006/relationships/image" Target="../media/image89.png"/><Relationship Id="rId5" Type="http://schemas.openxmlformats.org/officeDocument/2006/relationships/image" Target="../media/image93.png"/><Relationship Id="rId6" Type="http://schemas.openxmlformats.org/officeDocument/2006/relationships/image" Target="../media/image99.png"/><Relationship Id="rId7" Type="http://schemas.openxmlformats.org/officeDocument/2006/relationships/image" Target="../media/image85.png"/><Relationship Id="rId8" Type="http://schemas.openxmlformats.org/officeDocument/2006/relationships/image" Target="../media/image8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94.png"/><Relationship Id="rId4" Type="http://schemas.openxmlformats.org/officeDocument/2006/relationships/image" Target="../media/image96.png"/><Relationship Id="rId9" Type="http://schemas.openxmlformats.org/officeDocument/2006/relationships/image" Target="../media/image98.png"/><Relationship Id="rId5" Type="http://schemas.openxmlformats.org/officeDocument/2006/relationships/image" Target="../media/image102.png"/><Relationship Id="rId6" Type="http://schemas.openxmlformats.org/officeDocument/2006/relationships/image" Target="../media/image97.png"/><Relationship Id="rId7" Type="http://schemas.openxmlformats.org/officeDocument/2006/relationships/image" Target="../media/image101.png"/><Relationship Id="rId8" Type="http://schemas.openxmlformats.org/officeDocument/2006/relationships/image" Target="../media/image10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2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 Id="rId3" Type="http://schemas.openxmlformats.org/officeDocument/2006/relationships/image" Target="../media/image108.png"/><Relationship Id="rId4" Type="http://schemas.openxmlformats.org/officeDocument/2006/relationships/image" Target="../media/image13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 Id="rId3" Type="http://schemas.openxmlformats.org/officeDocument/2006/relationships/image" Target="../media/image108.png"/><Relationship Id="rId4" Type="http://schemas.openxmlformats.org/officeDocument/2006/relationships/image" Target="../media/image14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 Id="rId3" Type="http://schemas.openxmlformats.org/officeDocument/2006/relationships/image" Target="../media/image108.png"/><Relationship Id="rId4" Type="http://schemas.openxmlformats.org/officeDocument/2006/relationships/image" Target="../media/image13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 Id="rId3" Type="http://schemas.openxmlformats.org/officeDocument/2006/relationships/image" Target="../media/image108.png"/><Relationship Id="rId4" Type="http://schemas.openxmlformats.org/officeDocument/2006/relationships/image" Target="../media/image14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5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7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16.png"/><Relationship Id="rId4" Type="http://schemas.openxmlformats.org/officeDocument/2006/relationships/image" Target="../media/image1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16.png"/><Relationship Id="rId4" Type="http://schemas.openxmlformats.org/officeDocument/2006/relationships/image" Target="../media/image18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26.png"/><Relationship Id="rId4" Type="http://schemas.openxmlformats.org/officeDocument/2006/relationships/image" Target="../media/image11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593"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95" name="Google Shape;1595;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7" name="Google Shape;1597;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4" name="Google Shape;1604;p104"/>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4"/>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9" name="Google Shape;1609;p104"/>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0" name="Google Shape;1610;p104"/>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4"/>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4"/>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4"/>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4"/>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4"/>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4"/>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4"/>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4"/>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4"/>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35" name="Shape 1635"/>
        <p:cNvGrpSpPr/>
        <p:nvPr/>
      </p:nvGrpSpPr>
      <p:grpSpPr>
        <a:xfrm>
          <a:off x="0" y="0"/>
          <a:ext cx="0" cy="0"/>
          <a:chOff x="0" y="0"/>
          <a:chExt cx="0" cy="0"/>
        </a:xfrm>
      </p:grpSpPr>
      <p:sp>
        <p:nvSpPr>
          <p:cNvPr id="1636" name="Google Shape;16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7" name="Google Shape;16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38" name="Google Shape;16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2" name="Google Shape;1642;p105"/>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6" name="Google Shape;1646;p105"/>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5"/>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1" name="Google Shape;1651;p105"/>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5"/>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5"/>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5"/>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5"/>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5"/>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5"/>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5"/>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5"/>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5"/>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5"/>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5"/>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5"/>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82" name="Shape 1682"/>
        <p:cNvGrpSpPr/>
        <p:nvPr/>
      </p:nvGrpSpPr>
      <p:grpSpPr>
        <a:xfrm>
          <a:off x="0" y="0"/>
          <a:ext cx="0" cy="0"/>
          <a:chOff x="0" y="0"/>
          <a:chExt cx="0" cy="0"/>
        </a:xfrm>
      </p:grpSpPr>
      <p:sp>
        <p:nvSpPr>
          <p:cNvPr id="1683" name="Google Shape;168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4" name="Google Shape;168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85" name="Google Shape;168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86" name="Google Shape;168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88" name="Google Shape;168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9" name="Google Shape;1689;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3" name="Google Shape;1693;p106"/>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8" name="Google Shape;1698;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6"/>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6"/>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6"/>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6"/>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29" name="Shape 1729"/>
        <p:cNvGrpSpPr/>
        <p:nvPr/>
      </p:nvGrpSpPr>
      <p:grpSpPr>
        <a:xfrm>
          <a:off x="0" y="0"/>
          <a:ext cx="0" cy="0"/>
          <a:chOff x="0" y="0"/>
          <a:chExt cx="0" cy="0"/>
        </a:xfrm>
      </p:grpSpPr>
      <p:sp>
        <p:nvSpPr>
          <p:cNvPr id="1730" name="Google Shape;173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1" name="Google Shape;173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32" name="Google Shape;173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33" name="Google Shape;173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35" name="Google Shape;173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9" name="Google Shape;1739;p107"/>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0" name="Google Shape;1740;p107"/>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4" name="Google Shape;1744;p107"/>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5" name="Google Shape;1745;p107"/>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7"/>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7"/>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5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54" name="Google Shape;1754;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8" name="Google Shape;1758;p108"/>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9" name="Google Shape;1759;p108"/>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1" name="Google Shape;1761;p108"/>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3" name="Google Shape;1763;p108"/>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64" name="Shape 1764"/>
        <p:cNvGrpSpPr/>
        <p:nvPr/>
      </p:nvGrpSpPr>
      <p:grpSpPr>
        <a:xfrm>
          <a:off x="0" y="0"/>
          <a:ext cx="0" cy="0"/>
          <a:chOff x="0" y="0"/>
          <a:chExt cx="0" cy="0"/>
        </a:xfrm>
      </p:grpSpPr>
      <p:sp>
        <p:nvSpPr>
          <p:cNvPr id="1765" name="Google Shape;1765;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6" name="Google Shape;1766;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7" name="Google Shape;1767;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8" name="Google Shape;1768;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0" name="Google Shape;1770;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1" name="Google Shape;1771;p109"/>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4" name="Google Shape;1774;p109"/>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5" name="Google Shape;1775;p109"/>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09"/>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9" name="Google Shape;1779;p109"/>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0" name="Google Shape;1780;p109"/>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1" name="Google Shape;1781;p109"/>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2" name="Google Shape;1782;p109"/>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09"/>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09"/>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7" name="Google Shape;1787;p109"/>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88" name="Google Shape;1788;p109"/>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9" name="Google Shape;1789;p109"/>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0" name="Google Shape;1790;p109"/>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79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3" name="Google Shape;1793;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95" name="Google Shape;1795;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96" name="Google Shape;179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98" name="Google Shape;1798;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2" name="Google Shape;1802;p11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0"/>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0"/>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0"/>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06" name="Google Shape;1806;p11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10"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3" name="Google Shape;1813;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4" name="Google Shape;1814;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5" name="Google Shape;1815;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7" name="Google Shape;1817;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0" name="Google Shape;1820;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1" name="Google Shape;1821;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4" name="Google Shape;1824;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5" name="Google Shape;1825;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29"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2" name="Google Shape;1832;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33" name="Google Shape;1833;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4" name="Google Shape;183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6" name="Google Shape;1836;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7" name="Google Shape;1837;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9" name="Google Shape;1839;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0" name="Google Shape;1840;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3" name="Google Shape;1843;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4" name="Google Shape;1844;p112"/>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48"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1" name="Google Shape;1851;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52" name="Google Shape;1852;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53" name="Google Shape;185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5" name="Google Shape;1855;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6" name="Google Shape;1856;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8" name="Google Shape;1858;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9" name="Google Shape;1859;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2" name="Google Shape;1862;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63" name="Google Shape;1863;p113"/>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67"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0" name="Google Shape;1870;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1" name="Google Shape;1871;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72" name="Google Shape;187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4" name="Google Shape;1874;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5" name="Google Shape;1875;p114"/>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7" name="Google Shape;1877;p11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8" name="Google Shape;1878;p11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4"/>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1" name="Google Shape;1881;p114"/>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2" name="Google Shape;1882;p11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3" name="Google Shape;1883;p11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84" name="Google Shape;1884;p114"/>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89"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1" name="Google Shape;1891;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3" name="Google Shape;1893;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96" name="Google Shape;1896;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8" name="Google Shape;1898;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9" name="Google Shape;1899;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0" name="Google Shape;1900;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4" name="Google Shape;1904;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06" name="Google Shape;1906;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1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3" name="Google Shape;1913;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15" name="Google Shape;1915;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0" name="Google Shape;1920;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1" name="Google Shape;1921;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2" name="Google Shape;1922;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6" name="Google Shape;1926;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8" name="Google Shape;1928;p116"/>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33"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5" name="Google Shape;1935;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7" name="Google Shape;1937;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8" name="Google Shape;193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0" name="Google Shape;1940;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2" name="Google Shape;1942;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3" name="Google Shape;1943;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4" name="Google Shape;1944;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8" name="Google Shape;1948;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0" name="Google Shape;1950;p117"/>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55"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7" name="Google Shape;1957;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9" name="Google Shape;1959;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0" name="Google Shape;1960;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2" name="Google Shape;1962;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18"/>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4" name="Google Shape;1964;p118"/>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5" name="Google Shape;1965;p118"/>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6" name="Google Shape;1966;p118"/>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8"/>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8" name="Google Shape;1968;p118"/>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9" name="Google Shape;1969;p118"/>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0" name="Google Shape;1970;p118"/>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1" name="Google Shape;1971;p118"/>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2" name="Google Shape;1972;p118"/>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8"/>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4" name="Google Shape;1974;p118"/>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80"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4" name="Google Shape;1984;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87" name="Google Shape;1987;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9" name="Google Shape;1989;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0" name="Google Shape;1990;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1" name="Google Shape;1991;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3" name="Google Shape;1993;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4" name="Google Shape;1994;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5" name="Google Shape;1995;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6" name="Google Shape;1996;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7" name="Google Shape;1997;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99" name="Google Shape;1999;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05"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09" name="Google Shape;2009;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2" name="Google Shape;2012;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4" name="Google Shape;2014;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5" name="Google Shape;2015;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6" name="Google Shape;2016;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8" name="Google Shape;2018;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9" name="Google Shape;2019;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0" name="Google Shape;2020;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1" name="Google Shape;2021;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2" name="Google Shape;2022;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4" name="Google Shape;2024;p120"/>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30"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4" name="Google Shape;203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35" name="Google Shape;203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37" name="Google Shape;203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9" name="Google Shape;203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0" name="Google Shape;204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1" name="Google Shape;204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3" name="Google Shape;204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4" name="Google Shape;204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5" name="Google Shape;204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6" name="Google Shape;204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7" name="Google Shape;204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49" name="Google Shape;2049;p121"/>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55"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59" name="Google Shape;205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2"/>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4" name="Google Shape;2064;p122"/>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5" name="Google Shape;2065;p122"/>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6" name="Google Shape;2066;p122"/>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2"/>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2"/>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9" name="Google Shape;2069;p122"/>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0" name="Google Shape;2070;p122"/>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1" name="Google Shape;2071;p122"/>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2" name="Google Shape;2072;p122"/>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3" name="Google Shape;2073;p122"/>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2"/>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2"/>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76" name="Google Shape;2076;p122"/>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83"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6" name="Google Shape;2086;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87" name="Google Shape;2087;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88" name="Google Shape;208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0" name="Google Shape;2090;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2" name="Google Shape;2092;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3" name="Google Shape;2093;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4" name="Google Shape;2094;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7" name="Google Shape;2097;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8" name="Google Shape;2098;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9" name="Google Shape;2099;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0" name="Google Shape;2100;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1" name="Google Shape;2101;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4" name="Google Shape;2104;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1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4" name="Google Shape;2114;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15" name="Google Shape;2115;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16" name="Google Shape;2116;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18" name="Google Shape;2118;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0" name="Google Shape;2120;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1" name="Google Shape;2121;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2" name="Google Shape;2122;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5" name="Google Shape;2125;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6" name="Google Shape;2126;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7" name="Google Shape;2127;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8" name="Google Shape;2128;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9" name="Google Shape;2129;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2" name="Google Shape;2132;p124"/>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39"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2" name="Google Shape;2142;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3" name="Google Shape;2143;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4" name="Google Shape;2144;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8" name="Google Shape;2148;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9" name="Google Shape;2149;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0" name="Google Shape;2150;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3" name="Google Shape;2153;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4" name="Google Shape;2154;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5" name="Google Shape;2155;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6" name="Google Shape;2156;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7" name="Google Shape;2157;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0" name="Google Shape;2160;p125"/>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67" name="Shape 2167"/>
        <p:cNvGrpSpPr/>
        <p:nvPr/>
      </p:nvGrpSpPr>
      <p:grpSpPr>
        <a:xfrm>
          <a:off x="0" y="0"/>
          <a:ext cx="0" cy="0"/>
          <a:chOff x="0" y="0"/>
          <a:chExt cx="0" cy="0"/>
        </a:xfrm>
      </p:grpSpPr>
      <p:sp>
        <p:nvSpPr>
          <p:cNvPr id="2168" name="Google Shape;2168;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0" name="Google Shape;2170;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1" name="Google Shape;217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3" name="Google Shape;2173;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4" name="Google Shape;2174;p126"/>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5" name="Google Shape;2175;p126"/>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6" name="Google Shape;2176;p126"/>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7" name="Google Shape;2177;p126"/>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8" name="Google Shape;2178;p126"/>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9" name="Google Shape;2179;p126"/>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0" name="Google Shape;2180;p126"/>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1" name="Google Shape;2181;p126"/>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2" name="Google Shape;2182;p126"/>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3" name="Google Shape;2183;p126"/>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6"/>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6"/>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6"/>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6"/>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6"/>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6"/>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90" name="Google Shape;2190;p126"/>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198" name="Shape 2198"/>
        <p:cNvGrpSpPr/>
        <p:nvPr/>
      </p:nvGrpSpPr>
      <p:grpSpPr>
        <a:xfrm>
          <a:off x="0" y="0"/>
          <a:ext cx="0" cy="0"/>
          <a:chOff x="0" y="0"/>
          <a:chExt cx="0" cy="0"/>
        </a:xfrm>
      </p:grpSpPr>
      <p:sp>
        <p:nvSpPr>
          <p:cNvPr id="2199" name="Google Shape;2199;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0" name="Google Shape;2200;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01" name="Google Shape;2201;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4" name="Google Shape;2204;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5" name="Google Shape;2205;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6" name="Google Shape;2206;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7" name="Google Shape;2207;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8" name="Google Shape;2208;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9" name="Google Shape;2209;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0" name="Google Shape;2210;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1" name="Google Shape;2211;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2" name="Google Shape;2212;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3" name="Google Shape;2213;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4" name="Google Shape;2214;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21" name="Google Shape;2221;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29" name="Shape 2229"/>
        <p:cNvGrpSpPr/>
        <p:nvPr/>
      </p:nvGrpSpPr>
      <p:grpSpPr>
        <a:xfrm>
          <a:off x="0" y="0"/>
          <a:ext cx="0" cy="0"/>
          <a:chOff x="0" y="0"/>
          <a:chExt cx="0" cy="0"/>
        </a:xfrm>
      </p:grpSpPr>
      <p:sp>
        <p:nvSpPr>
          <p:cNvPr id="2230" name="Google Shape;2230;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1" name="Google Shape;2231;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32" name="Google Shape;2232;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3" name="Google Shape;2233;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35" name="Google Shape;2235;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6" name="Google Shape;2236;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7" name="Google Shape;2237;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8" name="Google Shape;2238;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9" name="Google Shape;2239;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0" name="Google Shape;2240;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1" name="Google Shape;2241;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2" name="Google Shape;2242;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3" name="Google Shape;2243;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4" name="Google Shape;2244;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5" name="Google Shape;2245;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52" name="Google Shape;2252;p128"/>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60" name="Shape 2260"/>
        <p:cNvGrpSpPr/>
        <p:nvPr/>
      </p:nvGrpSpPr>
      <p:grpSpPr>
        <a:xfrm>
          <a:off x="0" y="0"/>
          <a:ext cx="0" cy="0"/>
          <a:chOff x="0" y="0"/>
          <a:chExt cx="0" cy="0"/>
        </a:xfrm>
      </p:grpSpPr>
      <p:sp>
        <p:nvSpPr>
          <p:cNvPr id="2261" name="Google Shape;2261;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2" name="Google Shape;2262;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3" name="Google Shape;2263;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4" name="Google Shape;226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66" name="Google Shape;2266;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7" name="Google Shape;2267;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8" name="Google Shape;2268;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9" name="Google Shape;2269;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0" name="Google Shape;2270;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1" name="Google Shape;2271;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2" name="Google Shape;2272;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3" name="Google Shape;2273;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4" name="Google Shape;2274;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5" name="Google Shape;2275;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6" name="Google Shape;2276;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3" name="Google Shape;2283;p129"/>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29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293" name="Google Shape;2293;p130"/>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13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299"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01" name="Google Shape;2301;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2" name="Google Shape;2302;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3" name="Google Shape;2303;p131"/>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05" name="Shape 2305"/>
        <p:cNvGrpSpPr/>
        <p:nvPr/>
      </p:nvGrpSpPr>
      <p:grpSpPr>
        <a:xfrm>
          <a:off x="0" y="0"/>
          <a:ext cx="0" cy="0"/>
          <a:chOff x="0" y="0"/>
          <a:chExt cx="0" cy="0"/>
        </a:xfrm>
      </p:grpSpPr>
      <p:sp>
        <p:nvSpPr>
          <p:cNvPr id="2306" name="Google Shape;2306;p132"/>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08" name="Shape 2308"/>
        <p:cNvGrpSpPr/>
        <p:nvPr/>
      </p:nvGrpSpPr>
      <p:grpSpPr>
        <a:xfrm>
          <a:off x="0" y="0"/>
          <a:ext cx="0" cy="0"/>
          <a:chOff x="0" y="0"/>
          <a:chExt cx="0" cy="0"/>
        </a:xfrm>
      </p:grpSpPr>
      <p:sp>
        <p:nvSpPr>
          <p:cNvPr id="2309" name="Google Shape;2309;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13"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18" name="Shape 2318"/>
        <p:cNvGrpSpPr/>
        <p:nvPr/>
      </p:nvGrpSpPr>
      <p:grpSpPr>
        <a:xfrm>
          <a:off x="0" y="0"/>
          <a:ext cx="0" cy="0"/>
          <a:chOff x="0" y="0"/>
          <a:chExt cx="0" cy="0"/>
        </a:xfrm>
      </p:grpSpPr>
      <p:sp>
        <p:nvSpPr>
          <p:cNvPr id="2319" name="Google Shape;2319;p1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14"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17" name="Google Shape;1317;p8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0" name="Google Shape;1320;p8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1" name="Google Shape;1321;p8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2" name="Google Shape;1322;p8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9" name="Google Shape;1329;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0" name="Google Shape;1330;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2" name="Google Shape;1352;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56" name="Google Shape;1356;p88"/>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57" name="Google Shape;1357;p88"/>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p8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60"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2" name="Google Shape;1362;p89"/>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3" name="Google Shape;136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4" name="Google Shape;1364;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65" name="Shape 1365"/>
        <p:cNvGrpSpPr/>
        <p:nvPr/>
      </p:nvGrpSpPr>
      <p:grpSpPr>
        <a:xfrm>
          <a:off x="0" y="0"/>
          <a:ext cx="0" cy="0"/>
          <a:chOff x="0" y="0"/>
          <a:chExt cx="0" cy="0"/>
        </a:xfrm>
      </p:grpSpPr>
      <p:sp>
        <p:nvSpPr>
          <p:cNvPr id="1366" name="Google Shape;1366;p9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68" name="Google Shape;1368;p9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71" name="Google Shape;1371;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2" name="Google Shape;1372;p90"/>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73"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75" name="Google Shape;1375;p91"/>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6" name="Google Shape;1376;p91"/>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77" name="Google Shape;1377;p91"/>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8" name="Google Shape;1378;p91"/>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81" name="Google Shape;1381;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85" name="Google Shape;1385;p92"/>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86" name="Google Shape;1386;p92"/>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87" name="Google Shape;1387;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89"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3" name="Google Shape;139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97" name="Google Shape;1397;p93"/>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98"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3" name="Google Shape;1403;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04" name="Google Shape;1404;p94"/>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5" name="Google Shape;140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07" name="Google Shape;1407;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8" name="Google Shape;1408;p9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09"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11" name="Google Shape;141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13" name="Google Shape;1413;p9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4" name="Google Shape;1414;p9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5" name="Google Shape;1415;p95"/>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16" name="Google Shape;1416;p9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17" name="Google Shape;1417;p95"/>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4" name="Google Shape;1424;p96"/>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6" name="Google Shape;1426;p96"/>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7" name="Google Shape;1427;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28" name="Google Shape;1428;p96"/>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29" name="Shape 1429"/>
        <p:cNvGrpSpPr/>
        <p:nvPr/>
      </p:nvGrpSpPr>
      <p:grpSpPr>
        <a:xfrm>
          <a:off x="0" y="0"/>
          <a:ext cx="0" cy="0"/>
          <a:chOff x="0" y="0"/>
          <a:chExt cx="0" cy="0"/>
        </a:xfrm>
      </p:grpSpPr>
      <p:sp>
        <p:nvSpPr>
          <p:cNvPr id="1430" name="Google Shape;1430;p97"/>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33" name="Google Shape;1433;p97"/>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34" name="Google Shape;1434;p97"/>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36" name="Google Shape;1436;p9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7" name="Google Shape;1437;p9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39"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42" name="Google Shape;1442;p98"/>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46" name="Google Shape;1446;p98"/>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7" name="Google Shape;1447;p98"/>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48" name="Google Shape;1448;p9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9" name="Google Shape;1449;p98"/>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50" name="Shape 1450"/>
        <p:cNvGrpSpPr/>
        <p:nvPr/>
      </p:nvGrpSpPr>
      <p:grpSpPr>
        <a:xfrm>
          <a:off x="0" y="0"/>
          <a:ext cx="0" cy="0"/>
          <a:chOff x="0" y="0"/>
          <a:chExt cx="0" cy="0"/>
        </a:xfrm>
      </p:grpSpPr>
      <p:sp>
        <p:nvSpPr>
          <p:cNvPr id="1451" name="Google Shape;1451;p99"/>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52" name="Google Shape;145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54" name="Google Shape;1454;p99"/>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55" name="Google Shape;1455;p9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6" name="Google Shape;1456;p99"/>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7" name="Google Shape;1457;p9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99"/>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60"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62" name="Google Shape;1462;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3" name="Google Shape;1463;p10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4" name="Google Shape;1464;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67" name="Google Shape;1467;p10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0" name="Google Shape;1480;p100"/>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1" name="Google Shape;1481;p10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2" name="Google Shape;1482;p10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3" name="Google Shape;1483;p10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4" name="Google Shape;1484;p100"/>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5" name="Google Shape;1485;p100"/>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6" name="Google Shape;1486;p100"/>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87"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9" name="Google Shape;1489;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0" name="Google Shape;1490;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1" name="Google Shape;1491;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2" name="Google Shape;149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4" name="Google Shape;1494;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07" name="Google Shape;1507;p101"/>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8" name="Google Shape;1508;p10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9" name="Google Shape;1509;p10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0" name="Google Shape;1510;p10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1" name="Google Shape;1511;p101"/>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2" name="Google Shape;1512;p101"/>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1"/>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8" name="Google Shape;1518;p101"/>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19"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23" name="Google Shape;1523;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4" name="Google Shape;1524;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26" name="Google Shape;1526;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0" name="Google Shape;1530;p102"/>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1" name="Google Shape;1531;p102"/>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2"/>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9" name="Google Shape;1539;p102"/>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3" name="Google Shape;1543;p102"/>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7" name="Google Shape;1547;p102"/>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1" name="Google Shape;1551;p102"/>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2" name="Google Shape;1552;p102"/>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3" name="Google Shape;1553;p102"/>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4" name="Google Shape;1554;p102"/>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5" name="Google Shape;1555;p102"/>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56"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58" name="Google Shape;1558;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60" name="Google Shape;1560;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61" name="Google Shape;156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7" name="Google Shape;1567;p103"/>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2" name="Google Shape;1572;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6" name="Google Shape;1576;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0" name="Google Shape;1580;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4" name="Google Shape;1584;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8" name="Google Shape;1588;p103"/>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9" name="Google Shape;1589;p103"/>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0" name="Google Shape;1590;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1" name="Google Shape;1591;p103"/>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2" name="Google Shape;1592;p103"/>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1.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theme" Target="../theme/theme4.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2" name="Shape 1312"/>
        <p:cNvGrpSpPr/>
        <p:nvPr/>
      </p:nvGrpSpPr>
      <p:grpSpPr>
        <a:xfrm>
          <a:off x="0" y="0"/>
          <a:ext cx="0" cy="0"/>
          <a:chOff x="0" y="0"/>
          <a:chExt cx="0" cy="0"/>
        </a:xfrm>
      </p:grpSpPr>
      <p:sp>
        <p:nvSpPr>
          <p:cNvPr id="1313" name="Google Shape;1313;p8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2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2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 Id="rId3" Type="http://schemas.openxmlformats.org/officeDocument/2006/relationships/image" Target="../media/image2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192.168.1.110/wordpres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2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20.png"/><Relationship Id="rId4" Type="http://schemas.openxmlformats.org/officeDocument/2006/relationships/image" Target="../media/image2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8.png"/><Relationship Id="rId4" Type="http://schemas.openxmlformats.org/officeDocument/2006/relationships/image" Target="../media/image225.png"/><Relationship Id="rId5" Type="http://schemas.openxmlformats.org/officeDocument/2006/relationships/image" Target="../media/image2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7.png"/><Relationship Id="rId4" Type="http://schemas.openxmlformats.org/officeDocument/2006/relationships/image" Target="../media/image224.png"/><Relationship Id="rId5" Type="http://schemas.openxmlformats.org/officeDocument/2006/relationships/image" Target="../media/image2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36"/>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7" name="Google Shape;2327;p136"/>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pic>
        <p:nvPicPr>
          <p:cNvPr id="2405" name="Google Shape;2405;p14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06" name="Google Shape;2406;p14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07" name="Google Shape;2407;p14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08" name="Google Shape;2408;p14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14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Open Ports</a:t>
            </a:r>
            <a:endParaRPr b="1">
              <a:latin typeface="Roboto"/>
              <a:ea typeface="Roboto"/>
              <a:cs typeface="Roboto"/>
              <a:sym typeface="Roboto"/>
            </a:endParaRPr>
          </a:p>
        </p:txBody>
      </p:sp>
      <p:sp>
        <p:nvSpPr>
          <p:cNvPr id="2414" name="Google Shape;2414;p1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5" name="Google Shape;2415;p146"/>
          <p:cNvSpPr txBox="1"/>
          <p:nvPr>
            <p:ph idx="3" type="body"/>
          </p:nvPr>
        </p:nvSpPr>
        <p:spPr>
          <a:xfrm>
            <a:off x="717425" y="1840000"/>
            <a:ext cx="22942800" cy="112599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Which alerts detect this exploit? </a:t>
            </a:r>
            <a:r>
              <a:rPr lang="en-US" sz="4400">
                <a:solidFill>
                  <a:srgbClr val="1155CC"/>
                </a:solidFill>
              </a:rPr>
              <a:t>HTTP Request Size Monitor &amp; CPU Usage Monitor</a:t>
            </a:r>
            <a:endParaRPr sz="4400">
              <a:solidFill>
                <a:srgbClr val="1155CC"/>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metrics do they measure? </a:t>
            </a:r>
            <a:r>
              <a:rPr lang="en-US" sz="4400">
                <a:solidFill>
                  <a:srgbClr val="1155CC"/>
                </a:solidFill>
              </a:rPr>
              <a:t>HTTP Request Size Monitor measures</a:t>
            </a:r>
            <a:r>
              <a:rPr lang="en-US" sz="4400">
                <a:solidFill>
                  <a:schemeClr val="dk1"/>
                </a:solidFill>
              </a:rPr>
              <a:t> </a:t>
            </a:r>
            <a:r>
              <a:rPr lang="en-US" sz="4400">
                <a:solidFill>
                  <a:srgbClr val="1155CC"/>
                </a:solidFill>
              </a:rPr>
              <a:t>packetbeat input, CPU Usage measures metricbeat input.</a:t>
            </a:r>
            <a:endParaRPr sz="4400">
              <a:solidFill>
                <a:srgbClr val="1155CC"/>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thresholds do they fire at? </a:t>
            </a:r>
            <a:r>
              <a:rPr lang="en-US" sz="4400">
                <a:solidFill>
                  <a:srgbClr val="1155CC"/>
                </a:solidFill>
              </a:rPr>
              <a:t>HTTP Request Size Monitor</a:t>
            </a:r>
            <a:r>
              <a:rPr lang="en-US" sz="4400">
                <a:solidFill>
                  <a:srgbClr val="1155CC"/>
                </a:solidFill>
              </a:rPr>
              <a:t> threshold fires if greater than 3500 events in the last 1 minute, CPU Usage Monitor threshold fires if CPU </a:t>
            </a:r>
            <a:r>
              <a:rPr lang="en-US" sz="4400">
                <a:solidFill>
                  <a:srgbClr val="1155CC"/>
                </a:solidFill>
              </a:rPr>
              <a:t>runs over 50% in the last 1 minute. </a:t>
            </a:r>
            <a:endParaRPr sz="4400">
              <a:solidFill>
                <a:srgbClr val="1155CC"/>
              </a:solidFill>
            </a:endParaRPr>
          </a:p>
          <a:p>
            <a:pPr indent="0" lvl="0" marL="0" rtl="0" algn="l">
              <a:spcBef>
                <a:spcPts val="1000"/>
              </a:spcBef>
              <a:spcAft>
                <a:spcPts val="0"/>
              </a:spcAft>
              <a:buNone/>
            </a:pPr>
            <a:r>
              <a:rPr b="1" lang="en-US" sz="4400">
                <a:solidFill>
                  <a:schemeClr val="dk1"/>
                </a:solidFill>
              </a:rPr>
              <a:t>Mitigating Detection</a:t>
            </a:r>
            <a:endParaRPr b="1" sz="4400">
              <a:solidFill>
                <a:schemeClr val="dk1"/>
              </a:solidFill>
            </a:endParaRPr>
          </a:p>
          <a:p>
            <a:pPr indent="-508000" lvl="0" marL="457200" marR="0" rtl="0" algn="l">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a:t>
            </a:r>
            <a:r>
              <a:rPr lang="en-US" sz="4400">
                <a:solidFill>
                  <a:schemeClr val="dk1"/>
                </a:solidFill>
              </a:rPr>
              <a:t> </a:t>
            </a:r>
            <a:r>
              <a:rPr lang="en-US" sz="4400">
                <a:solidFill>
                  <a:srgbClr val="1155CC"/>
                </a:solidFill>
              </a:rPr>
              <a:t>Perform the scan over longer period of time or perform with multiple computers to avoid HTTP Request Size Monitor and CPU Usage thresholds being met. </a:t>
            </a:r>
            <a:endParaRPr sz="4400">
              <a:solidFill>
                <a:srgbClr val="1155CC"/>
              </a:solidFill>
            </a:endParaRPr>
          </a:p>
          <a:p>
            <a:pPr indent="-508000" lvl="0" marL="457200" marR="0" rtl="0" algn="l">
              <a:lnSpc>
                <a:spcPct val="115000"/>
              </a:lnSpc>
              <a:spcBef>
                <a:spcPts val="1000"/>
              </a:spcBef>
              <a:spcAft>
                <a:spcPts val="1000"/>
              </a:spcAft>
              <a:buClr>
                <a:schemeClr val="dk1"/>
              </a:buClr>
              <a:buSzPts val="4400"/>
              <a:buChar char="●"/>
            </a:pPr>
            <a:r>
              <a:rPr lang="en-US" sz="4400">
                <a:solidFill>
                  <a:schemeClr val="dk1"/>
                </a:solidFill>
              </a:rPr>
              <a:t>Are there alternative exploits that may perform better?</a:t>
            </a:r>
            <a:r>
              <a:rPr lang="en-US" sz="4400">
                <a:solidFill>
                  <a:srgbClr val="1155CC"/>
                </a:solidFill>
              </a:rPr>
              <a:t> Nmap using Tortunnel via proxychains </a:t>
            </a:r>
            <a:endParaRPr sz="4400">
              <a:solidFill>
                <a:schemeClr val="dk1"/>
              </a:solidFill>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a:t>
            </a:r>
            <a:r>
              <a:rPr lang="en-US"/>
              <a:t> of </a:t>
            </a:r>
            <a:r>
              <a:rPr lang="en-US"/>
              <a:t>WordPress</a:t>
            </a:r>
            <a:endParaRPr/>
          </a:p>
        </p:txBody>
      </p:sp>
      <p:sp>
        <p:nvSpPr>
          <p:cNvPr id="2421" name="Google Shape;2421;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2" name="Google Shape;2422;p147"/>
          <p:cNvSpPr txBox="1"/>
          <p:nvPr>
            <p:ph idx="3" type="body"/>
          </p:nvPr>
        </p:nvSpPr>
        <p:spPr>
          <a:xfrm>
            <a:off x="703375" y="2295400"/>
            <a:ext cx="22942800" cy="104670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Which a</a:t>
            </a:r>
            <a:r>
              <a:rPr lang="en-US" sz="4400">
                <a:solidFill>
                  <a:schemeClr val="dk1"/>
                </a:solidFill>
              </a:rPr>
              <a:t>lerts detect this exploit?  </a:t>
            </a:r>
            <a:r>
              <a:rPr lang="en-US" sz="4400">
                <a:solidFill>
                  <a:srgbClr val="1155CC"/>
                </a:solidFill>
              </a:rPr>
              <a:t>HTTP Request Size Monitor </a:t>
            </a:r>
            <a:endParaRPr sz="4400">
              <a:solidFill>
                <a:srgbClr val="1155CC"/>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metrics do they measure?  </a:t>
            </a:r>
            <a:r>
              <a:rPr lang="en-US" sz="4400">
                <a:solidFill>
                  <a:srgbClr val="1155CC"/>
                </a:solidFill>
              </a:rPr>
              <a:t>Bytes being requested </a:t>
            </a:r>
            <a:endParaRPr sz="4400">
              <a:solidFill>
                <a:srgbClr val="1155CC"/>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th</a:t>
            </a:r>
            <a:r>
              <a:rPr lang="en-US" sz="4400">
                <a:solidFill>
                  <a:schemeClr val="dk1"/>
                </a:solidFill>
              </a:rPr>
              <a:t>resholds do they fire at? </a:t>
            </a:r>
            <a:r>
              <a:rPr lang="en-US" sz="4400">
                <a:solidFill>
                  <a:srgbClr val="1155CC"/>
                </a:solidFill>
              </a:rPr>
              <a:t>&gt;3500 bytes for the last 1 minute</a:t>
            </a:r>
            <a:endParaRPr sz="4400">
              <a:solidFill>
                <a:srgbClr val="1155CC"/>
              </a:solidFill>
            </a:endParaRPr>
          </a:p>
          <a:p>
            <a:pPr indent="0" lvl="0" marL="0" rtl="0" algn="l">
              <a:spcBef>
                <a:spcPts val="1000"/>
              </a:spcBef>
              <a:spcAft>
                <a:spcPts val="0"/>
              </a:spcAft>
              <a:buNone/>
            </a:pPr>
            <a:r>
              <a:t/>
            </a:r>
            <a:endParaRPr sz="4400">
              <a:solidFill>
                <a:schemeClr val="dk1"/>
              </a:solidFill>
            </a:endParaRPr>
          </a:p>
          <a:p>
            <a:pPr indent="0" lvl="0" marL="0" rtl="0" algn="l">
              <a:spcBef>
                <a:spcPts val="1200"/>
              </a:spcBef>
              <a:spcAft>
                <a:spcPts val="0"/>
              </a:spcAft>
              <a:buNone/>
            </a:pPr>
            <a:r>
              <a:rPr b="1" lang="en-US" sz="4400">
                <a:solidFill>
                  <a:schemeClr val="dk1"/>
                </a:solidFill>
              </a:rPr>
              <a:t>Mitigating Detection</a:t>
            </a:r>
            <a:endParaRPr b="1"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a:t>
            </a:r>
            <a:r>
              <a:rPr lang="en-US" sz="4400">
                <a:solidFill>
                  <a:schemeClr val="dk1"/>
                </a:solidFill>
              </a:rPr>
              <a:t> </a:t>
            </a:r>
            <a:r>
              <a:rPr lang="en-US" sz="4400">
                <a:solidFill>
                  <a:srgbClr val="1155CC"/>
                </a:solidFill>
              </a:rPr>
              <a:t>Run a wpscan with flag </a:t>
            </a:r>
            <a:r>
              <a:rPr lang="en-US" sz="4400">
                <a:solidFill>
                  <a:srgbClr val="1155CC"/>
                </a:solidFill>
              </a:rPr>
              <a:t>--throttle to adjust time to run scan or --stealthy to change detection mode to passive</a:t>
            </a:r>
            <a:endParaRPr sz="4400">
              <a:solidFill>
                <a:srgbClr val="1155CC"/>
              </a:solidFill>
            </a:endParaRPr>
          </a:p>
          <a:p>
            <a:pPr indent="-508000" lvl="0" marL="457200" rtl="0" algn="l">
              <a:lnSpc>
                <a:spcPct val="115000"/>
              </a:lnSpc>
              <a:spcBef>
                <a:spcPts val="1000"/>
              </a:spcBef>
              <a:spcAft>
                <a:spcPts val="1000"/>
              </a:spcAft>
              <a:buClr>
                <a:schemeClr val="dk1"/>
              </a:buClr>
              <a:buSzPts val="4400"/>
              <a:buChar char="●"/>
            </a:pPr>
            <a:r>
              <a:rPr lang="en-US" sz="4400">
                <a:solidFill>
                  <a:schemeClr val="dk1"/>
                </a:solidFill>
              </a:rPr>
              <a:t>Are there alternative exploits that may perform better? </a:t>
            </a:r>
            <a:r>
              <a:rPr lang="en-US" sz="4400">
                <a:solidFill>
                  <a:srgbClr val="1155CC"/>
                </a:solidFill>
              </a:rPr>
              <a:t>wp_enum for the </a:t>
            </a:r>
            <a:r>
              <a:rPr lang="en-US" sz="4400">
                <a:solidFill>
                  <a:srgbClr val="1155CC"/>
                </a:solidFill>
              </a:rPr>
              <a:t>discovery</a:t>
            </a:r>
            <a:r>
              <a:rPr lang="en-US" sz="4400">
                <a:solidFill>
                  <a:srgbClr val="1155CC"/>
                </a:solidFill>
              </a:rPr>
              <a:t> of wordpress user and accounts</a:t>
            </a:r>
            <a:endParaRPr sz="4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148"/>
          <p:cNvSpPr txBox="1"/>
          <p:nvPr>
            <p:ph type="title"/>
          </p:nvPr>
        </p:nvSpPr>
        <p:spPr>
          <a:xfrm>
            <a:off x="1659634" y="266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Weak password policy </a:t>
            </a:r>
            <a:endParaRPr/>
          </a:p>
        </p:txBody>
      </p:sp>
      <p:sp>
        <p:nvSpPr>
          <p:cNvPr id="2428" name="Google Shape;2428;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9" name="Google Shape;2429;p14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Monitoring Overview</a:t>
            </a:r>
            <a:endParaRPr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Which alerts detect this exploit? </a:t>
            </a:r>
            <a:r>
              <a:rPr lang="en-US" sz="4400">
                <a:solidFill>
                  <a:srgbClr val="1155CC"/>
                </a:solidFill>
              </a:rPr>
              <a:t>Excessive HTTP Errors</a:t>
            </a:r>
            <a:endParaRPr sz="4400">
              <a:solidFill>
                <a:srgbClr val="1155CC"/>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metrics do they measure? </a:t>
            </a:r>
            <a:r>
              <a:rPr lang="en-US" sz="4400">
                <a:solidFill>
                  <a:srgbClr val="1155CC"/>
                </a:solidFill>
              </a:rPr>
              <a:t>HTTP Response Status Codes</a:t>
            </a:r>
            <a:endParaRPr sz="4400">
              <a:solidFill>
                <a:srgbClr val="1155CC"/>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Which thresholds do they fire at?  </a:t>
            </a:r>
            <a:r>
              <a:rPr lang="en-US" sz="4400">
                <a:solidFill>
                  <a:srgbClr val="1155CC"/>
                </a:solidFill>
              </a:rPr>
              <a:t>When HTTP status code is 400+ for the last 5 minutes</a:t>
            </a:r>
            <a:endParaRPr sz="4400">
              <a:solidFill>
                <a:srgbClr val="1155CC"/>
              </a:solidFill>
            </a:endParaRPr>
          </a:p>
          <a:p>
            <a:pPr indent="0" lvl="0" marL="0" rtl="0" algn="l">
              <a:spcBef>
                <a:spcPts val="1000"/>
              </a:spcBef>
              <a:spcAft>
                <a:spcPts val="0"/>
              </a:spcAft>
              <a:buNone/>
            </a:pPr>
            <a:r>
              <a:t/>
            </a:r>
            <a:endParaRPr sz="4400">
              <a:solidFill>
                <a:schemeClr val="dk1"/>
              </a:solidFill>
            </a:endParaRPr>
          </a:p>
          <a:p>
            <a:pPr indent="0" lvl="0" marL="0" rtl="0" algn="l">
              <a:spcBef>
                <a:spcPts val="1200"/>
              </a:spcBef>
              <a:spcAft>
                <a:spcPts val="0"/>
              </a:spcAft>
              <a:buNone/>
            </a:pPr>
            <a:r>
              <a:rPr b="1" lang="en-US" sz="4400">
                <a:solidFill>
                  <a:schemeClr val="dk1"/>
                </a:solidFill>
              </a:rPr>
              <a:t>Mitigating Detection</a:t>
            </a:r>
            <a:endParaRPr b="1" sz="4400">
              <a:solidFill>
                <a:schemeClr val="dk1"/>
              </a:solidFill>
            </a:endParaRPr>
          </a:p>
          <a:p>
            <a:pPr indent="-508000" lvl="0" marL="457200" rtl="0" algn="l">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a:t>
            </a:r>
            <a:r>
              <a:rPr lang="en-US" sz="4400">
                <a:solidFill>
                  <a:schemeClr val="dk1"/>
                </a:solidFill>
              </a:rPr>
              <a:t> </a:t>
            </a:r>
            <a:r>
              <a:rPr lang="en-US" sz="4400">
                <a:solidFill>
                  <a:srgbClr val="1155CC"/>
                </a:solidFill>
              </a:rPr>
              <a:t>Guess and check methods due to Michael’s name ‘michael’ being the password</a:t>
            </a:r>
            <a:endParaRPr sz="4400">
              <a:solidFill>
                <a:srgbClr val="1155CC"/>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Are there alternative exploits that may perform better? </a:t>
            </a:r>
            <a:r>
              <a:rPr lang="en-US" sz="4400">
                <a:solidFill>
                  <a:srgbClr val="1155CC"/>
                </a:solidFill>
              </a:rPr>
              <a:t>SSL Hijacking, Beef hook, Dirsearch</a:t>
            </a:r>
            <a:endParaRPr sz="4400">
              <a:solidFill>
                <a:srgbClr val="1155CC"/>
              </a:solidFill>
            </a:endParaRPr>
          </a:p>
          <a:p>
            <a:pPr indent="0" lvl="0" marL="4572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14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F B R Collaboration</a:t>
            </a:r>
            <a:endParaRPr/>
          </a:p>
        </p:txBody>
      </p:sp>
      <p:sp>
        <p:nvSpPr>
          <p:cNvPr id="2436" name="Google Shape;2436;p1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7" name="Google Shape;2437;p14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38" name="Google Shape;2438;p149"/>
          <p:cNvSpPr txBox="1"/>
          <p:nvPr>
            <p:ph idx="3" type="body"/>
          </p:nvPr>
        </p:nvSpPr>
        <p:spPr>
          <a:xfrm>
            <a:off x="-100" y="2491651"/>
            <a:ext cx="24377700" cy="104625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200">
                <a:solidFill>
                  <a:schemeClr val="dk1"/>
                </a:solidFill>
              </a:rPr>
              <a:t>Project was created and completed as a team project by:</a:t>
            </a:r>
            <a:endParaRPr sz="4200">
              <a:solidFill>
                <a:schemeClr val="dk1"/>
              </a:solidFill>
            </a:endParaRPr>
          </a:p>
          <a:p>
            <a:pPr indent="0" lvl="0" marL="0" rtl="0" algn="l">
              <a:spcBef>
                <a:spcPts val="0"/>
              </a:spcBef>
              <a:spcAft>
                <a:spcPts val="0"/>
              </a:spcAft>
              <a:buNone/>
            </a:pPr>
            <a:r>
              <a:t/>
            </a:r>
            <a:endParaRPr sz="42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Ian Stanford</a:t>
            </a:r>
            <a:endParaRPr sz="39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Nick Peterson</a:t>
            </a:r>
            <a:endParaRPr sz="39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Matt Carraher</a:t>
            </a:r>
            <a:endParaRPr sz="39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Mahendra Lall</a:t>
            </a:r>
            <a:endParaRPr sz="39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Jim Lund</a:t>
            </a:r>
            <a:endParaRPr sz="39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Bonssa Teizazu</a:t>
            </a:r>
            <a:endParaRPr sz="39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Ikram Osman</a:t>
            </a:r>
            <a:endParaRPr sz="39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Li Harmon</a:t>
            </a:r>
            <a:endParaRPr sz="39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Jacquie Kerongo</a:t>
            </a:r>
            <a:endParaRPr sz="39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Mallory Wald</a:t>
            </a:r>
            <a:endParaRPr sz="39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Salad Abagira </a:t>
            </a:r>
            <a:endParaRPr sz="3900">
              <a:solidFill>
                <a:schemeClr val="dk1"/>
              </a:solidFill>
            </a:endParaRPr>
          </a:p>
          <a:p>
            <a:pPr indent="-476250" lvl="0" marL="9601200" rtl="0" algn="l">
              <a:spcBef>
                <a:spcPts val="0"/>
              </a:spcBef>
              <a:spcAft>
                <a:spcPts val="0"/>
              </a:spcAft>
              <a:buClr>
                <a:schemeClr val="dk1"/>
              </a:buClr>
              <a:buSzPts val="3900"/>
              <a:buChar char="●"/>
            </a:pPr>
            <a:r>
              <a:rPr lang="en-US" sz="3900">
                <a:solidFill>
                  <a:schemeClr val="dk1"/>
                </a:solidFill>
              </a:rPr>
              <a:t>Arthi Baskar</a:t>
            </a:r>
            <a:endParaRPr sz="3900">
              <a:solidFill>
                <a:schemeClr val="dk1"/>
              </a:solidFill>
            </a:endParaRPr>
          </a:p>
          <a:p>
            <a:pPr indent="0" lvl="0" marL="0" rtl="0" algn="l">
              <a:spcBef>
                <a:spcPts val="800"/>
              </a:spcBef>
              <a:spcAft>
                <a:spcPts val="0"/>
              </a:spcAft>
              <a:buNone/>
            </a:pPr>
            <a:r>
              <a:t/>
            </a:r>
            <a:endParaRPr sz="4200">
              <a:solidFill>
                <a:schemeClr val="dk1"/>
              </a:solidFill>
            </a:endParaRPr>
          </a:p>
          <a:p>
            <a:pPr indent="0" lvl="0" marL="0" rtl="0" algn="l">
              <a:spcBef>
                <a:spcPts val="800"/>
              </a:spcBef>
              <a:spcAft>
                <a:spcPts val="0"/>
              </a:spcAft>
              <a:buClr>
                <a:schemeClr val="dk1"/>
              </a:buClr>
              <a:buSzPts val="1100"/>
              <a:buFont typeface="Arial"/>
              <a:buNone/>
            </a:pPr>
            <a:r>
              <a:rPr lang="en-US" sz="4200">
                <a:solidFill>
                  <a:schemeClr val="dk1"/>
                </a:solidFill>
              </a:rPr>
              <a:t>                                               </a:t>
            </a:r>
            <a:r>
              <a:rPr b="1" lang="en-US" sz="3300">
                <a:solidFill>
                  <a:schemeClr val="dk1"/>
                </a:solidFill>
              </a:rPr>
              <a:t>University of Minnesota Cyber Security Bootcamp</a:t>
            </a:r>
            <a:endParaRPr b="1" sz="3300">
              <a:solidFill>
                <a:schemeClr val="dk1"/>
              </a:solidFill>
            </a:endParaRPr>
          </a:p>
          <a:p>
            <a:pPr indent="0" lvl="0" marL="0" rtl="0" algn="ctr">
              <a:spcBef>
                <a:spcPts val="800"/>
              </a:spcBef>
              <a:spcAft>
                <a:spcPts val="800"/>
              </a:spcAft>
              <a:buClr>
                <a:schemeClr val="dk1"/>
              </a:buClr>
              <a:buSzPts val="1100"/>
              <a:buFont typeface="Arial"/>
              <a:buNone/>
            </a:pPr>
            <a:r>
              <a:rPr lang="en-US" sz="2800">
                <a:solidFill>
                  <a:schemeClr val="dk1"/>
                </a:solidFill>
              </a:rPr>
              <a:t>Group 2 (FUBAR)</a:t>
            </a:r>
            <a:endParaRPr sz="5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5" name="Google Shape;2445;p150"/>
          <p:cNvSpPr txBox="1"/>
          <p:nvPr/>
        </p:nvSpPr>
        <p:spPr>
          <a:xfrm>
            <a:off x="3373575" y="4217925"/>
            <a:ext cx="16189500" cy="480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0">
                <a:latin typeface="Lobster"/>
                <a:ea typeface="Lobster"/>
                <a:cs typeface="Lobster"/>
                <a:sym typeface="Lobster"/>
              </a:rPr>
              <a:t>The End</a:t>
            </a:r>
            <a:endParaRPr sz="30000">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34" name="Google Shape;2334;p13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35" name="Google Shape;2335;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6" name="Google Shape;2336;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37" name="Google Shape;2337;p137"/>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Network Topology &amp; Critical Vulnerabilities</a:t>
            </a:r>
            <a:endParaRPr b="1"/>
          </a:p>
        </p:txBody>
      </p:sp>
      <p:sp>
        <p:nvSpPr>
          <p:cNvPr id="2338" name="Google Shape;2338;p137"/>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Exploits Used</a:t>
            </a:r>
            <a:endParaRPr b="1"/>
          </a:p>
        </p:txBody>
      </p:sp>
      <p:sp>
        <p:nvSpPr>
          <p:cNvPr id="2339" name="Google Shape;2339;p137"/>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Methods Used to </a:t>
            </a:r>
            <a:r>
              <a:rPr b="1" lang="en-US"/>
              <a:t>Avoiding Detect</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pic>
        <p:nvPicPr>
          <p:cNvPr id="2344" name="Google Shape;2344;p13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45" name="Google Shape;2345;p1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46" name="Google Shape;2346;p13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&amp; 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47" name="Google Shape;2347;p13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139"/>
          <p:cNvSpPr txBox="1"/>
          <p:nvPr>
            <p:ph idx="3" type="subTitle"/>
          </p:nvPr>
        </p:nvSpPr>
        <p:spPr>
          <a:xfrm>
            <a:off x="18799375" y="2063900"/>
            <a:ext cx="4836300" cy="100530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600">
                <a:latin typeface="Roboto Black"/>
                <a:ea typeface="Roboto Black"/>
                <a:cs typeface="Roboto Black"/>
                <a:sym typeface="Roboto Black"/>
              </a:rPr>
              <a:t>Network</a:t>
            </a:r>
            <a:endParaRPr b="1" sz="2600"/>
          </a:p>
          <a:p>
            <a:pPr indent="0" lvl="0" marL="0" rtl="0" algn="l">
              <a:spcBef>
                <a:spcPts val="0"/>
              </a:spcBef>
              <a:spcAft>
                <a:spcPts val="0"/>
              </a:spcAft>
              <a:buClr>
                <a:schemeClr val="dk1"/>
              </a:buClr>
              <a:buSzPts val="2900"/>
              <a:buFont typeface="Arial"/>
              <a:buNone/>
            </a:pPr>
            <a:r>
              <a:rPr lang="en-US" sz="2400"/>
              <a:t>Address Range: 192.168.1.0/24</a:t>
            </a:r>
            <a:endParaRPr sz="2400"/>
          </a:p>
          <a:p>
            <a:pPr indent="0" lvl="0" marL="0" rtl="0" algn="l">
              <a:spcBef>
                <a:spcPts val="0"/>
              </a:spcBef>
              <a:spcAft>
                <a:spcPts val="0"/>
              </a:spcAft>
              <a:buClr>
                <a:schemeClr val="dk1"/>
              </a:buClr>
              <a:buSzPts val="2900"/>
              <a:buFont typeface="Arial"/>
              <a:buNone/>
            </a:pPr>
            <a:r>
              <a:rPr lang="en-US" sz="2400"/>
              <a:t>Netmask: 255.255.255.0</a:t>
            </a:r>
            <a:endParaRPr sz="2400"/>
          </a:p>
          <a:p>
            <a:pPr indent="0" lvl="0" marL="0" rtl="0" algn="l">
              <a:spcBef>
                <a:spcPts val="0"/>
              </a:spcBef>
              <a:spcAft>
                <a:spcPts val="0"/>
              </a:spcAft>
              <a:buClr>
                <a:schemeClr val="dk1"/>
              </a:buClr>
              <a:buSzPts val="2900"/>
              <a:buFont typeface="Arial"/>
              <a:buNone/>
            </a:pPr>
            <a:r>
              <a:rPr lang="en-US" sz="2400"/>
              <a:t>Gateway: 192.168.1.1</a:t>
            </a:r>
            <a:endParaRPr sz="2400"/>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sz="2600">
                <a:latin typeface="Roboto Black"/>
                <a:ea typeface="Roboto Black"/>
                <a:cs typeface="Roboto Black"/>
                <a:sym typeface="Roboto Black"/>
              </a:rPr>
              <a:t>Machines</a:t>
            </a:r>
            <a:endParaRPr sz="26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sz="2400"/>
              <a:t>IPv4: 192.168.1.1</a:t>
            </a:r>
            <a:endParaRPr sz="2400"/>
          </a:p>
          <a:p>
            <a:pPr indent="0" lvl="0" marL="0" rtl="0" algn="l">
              <a:spcBef>
                <a:spcPts val="0"/>
              </a:spcBef>
              <a:spcAft>
                <a:spcPts val="0"/>
              </a:spcAft>
              <a:buClr>
                <a:schemeClr val="dk1"/>
              </a:buClr>
              <a:buSzPts val="2900"/>
              <a:buFont typeface="Arial"/>
              <a:buNone/>
            </a:pPr>
            <a:r>
              <a:rPr lang="en-US" sz="2400"/>
              <a:t>OS: Windows 10</a:t>
            </a:r>
            <a:endParaRPr sz="2400"/>
          </a:p>
          <a:p>
            <a:pPr indent="0" lvl="0" marL="0" rtl="0" algn="l">
              <a:spcBef>
                <a:spcPts val="0"/>
              </a:spcBef>
              <a:spcAft>
                <a:spcPts val="0"/>
              </a:spcAft>
              <a:buClr>
                <a:schemeClr val="dk1"/>
              </a:buClr>
              <a:buSzPts val="2900"/>
              <a:buFont typeface="Arial"/>
              <a:buNone/>
            </a:pPr>
            <a:r>
              <a:rPr lang="en-US" sz="2400"/>
              <a:t>Hostname: Azure Windows 10</a:t>
            </a:r>
            <a:endParaRPr sz="2400"/>
          </a:p>
          <a:p>
            <a:pPr indent="0" lvl="0" marL="0" rtl="0" algn="l">
              <a:spcBef>
                <a:spcPts val="0"/>
              </a:spcBef>
              <a:spcAft>
                <a:spcPts val="0"/>
              </a:spcAft>
              <a:buClr>
                <a:schemeClr val="dk1"/>
              </a:buClr>
              <a:buSzPts val="2900"/>
              <a:buFont typeface="Arial"/>
              <a:buNone/>
            </a:pPr>
            <a:r>
              <a:t/>
            </a:r>
            <a:endParaRPr sz="2400"/>
          </a:p>
          <a:p>
            <a:pPr indent="0" lvl="0" marL="0" rtl="0" algn="l">
              <a:spcBef>
                <a:spcPts val="0"/>
              </a:spcBef>
              <a:spcAft>
                <a:spcPts val="0"/>
              </a:spcAft>
              <a:buClr>
                <a:schemeClr val="dk1"/>
              </a:buClr>
              <a:buSzPts val="2900"/>
              <a:buFont typeface="Arial"/>
              <a:buNone/>
            </a:pPr>
            <a:r>
              <a:rPr lang="en-US" sz="2400"/>
              <a:t>IPv4: 192.168.1.90</a:t>
            </a:r>
            <a:endParaRPr sz="2400"/>
          </a:p>
          <a:p>
            <a:pPr indent="0" lvl="0" marL="0" rtl="0" algn="l">
              <a:spcBef>
                <a:spcPts val="0"/>
              </a:spcBef>
              <a:spcAft>
                <a:spcPts val="0"/>
              </a:spcAft>
              <a:buClr>
                <a:schemeClr val="dk1"/>
              </a:buClr>
              <a:buSzPts val="2900"/>
              <a:buFont typeface="Arial"/>
              <a:buNone/>
            </a:pPr>
            <a:r>
              <a:rPr lang="en-US" sz="2400"/>
              <a:t>OS: Linux</a:t>
            </a:r>
            <a:endParaRPr sz="2400"/>
          </a:p>
          <a:p>
            <a:pPr indent="0" lvl="0" marL="0" rtl="0" algn="l">
              <a:spcBef>
                <a:spcPts val="0"/>
              </a:spcBef>
              <a:spcAft>
                <a:spcPts val="0"/>
              </a:spcAft>
              <a:buClr>
                <a:schemeClr val="dk1"/>
              </a:buClr>
              <a:buSzPts val="2900"/>
              <a:buFont typeface="Arial"/>
              <a:buNone/>
            </a:pPr>
            <a:r>
              <a:rPr lang="en-US" sz="2400"/>
              <a:t>Hostname: Kali</a:t>
            </a:r>
            <a:endParaRPr sz="2400"/>
          </a:p>
          <a:p>
            <a:pPr indent="0" lvl="0" marL="0" rtl="0" algn="l">
              <a:spcBef>
                <a:spcPts val="0"/>
              </a:spcBef>
              <a:spcAft>
                <a:spcPts val="0"/>
              </a:spcAft>
              <a:buClr>
                <a:schemeClr val="dk1"/>
              </a:buClr>
              <a:buSzPts val="2900"/>
              <a:buFont typeface="Arial"/>
              <a:buNone/>
            </a:pPr>
            <a:r>
              <a:t/>
            </a:r>
            <a:endParaRPr sz="2400"/>
          </a:p>
          <a:p>
            <a:pPr indent="0" lvl="0" marL="0" rtl="0" algn="l">
              <a:spcBef>
                <a:spcPts val="0"/>
              </a:spcBef>
              <a:spcAft>
                <a:spcPts val="0"/>
              </a:spcAft>
              <a:buClr>
                <a:schemeClr val="dk1"/>
              </a:buClr>
              <a:buSzPts val="2900"/>
              <a:buFont typeface="Arial"/>
              <a:buNone/>
            </a:pPr>
            <a:r>
              <a:rPr lang="en-US" sz="2400"/>
              <a:t>IPv4: 192.168.1.100</a:t>
            </a:r>
            <a:endParaRPr sz="2400"/>
          </a:p>
          <a:p>
            <a:pPr indent="0" lvl="0" marL="0" rtl="0" algn="l">
              <a:spcBef>
                <a:spcPts val="0"/>
              </a:spcBef>
              <a:spcAft>
                <a:spcPts val="0"/>
              </a:spcAft>
              <a:buClr>
                <a:schemeClr val="dk1"/>
              </a:buClr>
              <a:buSzPts val="2900"/>
              <a:buFont typeface="Arial"/>
              <a:buNone/>
            </a:pPr>
            <a:r>
              <a:rPr lang="en-US" sz="2400"/>
              <a:t>OS: Linux</a:t>
            </a:r>
            <a:endParaRPr sz="2400"/>
          </a:p>
          <a:p>
            <a:pPr indent="0" lvl="0" marL="0" rtl="0" algn="l">
              <a:spcBef>
                <a:spcPts val="0"/>
              </a:spcBef>
              <a:spcAft>
                <a:spcPts val="0"/>
              </a:spcAft>
              <a:buClr>
                <a:schemeClr val="dk1"/>
              </a:buClr>
              <a:buSzPts val="2900"/>
              <a:buFont typeface="Arial"/>
              <a:buNone/>
            </a:pPr>
            <a:r>
              <a:rPr lang="en-US" sz="2400"/>
              <a:t>Hostname: ELK</a:t>
            </a:r>
            <a:endParaRPr sz="2400"/>
          </a:p>
          <a:p>
            <a:pPr indent="0" lvl="0" marL="0" rtl="0" algn="l">
              <a:spcBef>
                <a:spcPts val="0"/>
              </a:spcBef>
              <a:spcAft>
                <a:spcPts val="0"/>
              </a:spcAft>
              <a:buClr>
                <a:schemeClr val="dk1"/>
              </a:buClr>
              <a:buSzPts val="2900"/>
              <a:buFont typeface="Arial"/>
              <a:buNone/>
            </a:pPr>
            <a:r>
              <a:t/>
            </a:r>
            <a:endParaRPr sz="2400"/>
          </a:p>
          <a:p>
            <a:pPr indent="0" lvl="0" marL="0" rtl="0" algn="l">
              <a:spcBef>
                <a:spcPts val="0"/>
              </a:spcBef>
              <a:spcAft>
                <a:spcPts val="0"/>
              </a:spcAft>
              <a:buClr>
                <a:schemeClr val="dk1"/>
              </a:buClr>
              <a:buSzPts val="2900"/>
              <a:buFont typeface="Arial"/>
              <a:buNone/>
            </a:pPr>
            <a:r>
              <a:rPr lang="en-US" sz="2400"/>
              <a:t>IPv4: 192.168.1.105</a:t>
            </a:r>
            <a:endParaRPr sz="2400"/>
          </a:p>
          <a:p>
            <a:pPr indent="0" lvl="0" marL="0" rtl="0" algn="l">
              <a:spcBef>
                <a:spcPts val="0"/>
              </a:spcBef>
              <a:spcAft>
                <a:spcPts val="0"/>
              </a:spcAft>
              <a:buClr>
                <a:schemeClr val="dk1"/>
              </a:buClr>
              <a:buSzPts val="2900"/>
              <a:buFont typeface="Arial"/>
              <a:buNone/>
            </a:pPr>
            <a:r>
              <a:rPr lang="en-US" sz="2400"/>
              <a:t>OS: Linux</a:t>
            </a:r>
            <a:endParaRPr sz="2400"/>
          </a:p>
          <a:p>
            <a:pPr indent="0" lvl="0" marL="0" rtl="0" algn="l">
              <a:spcBef>
                <a:spcPts val="0"/>
              </a:spcBef>
              <a:spcAft>
                <a:spcPts val="0"/>
              </a:spcAft>
              <a:buClr>
                <a:schemeClr val="dk1"/>
              </a:buClr>
              <a:buSzPts val="2900"/>
              <a:buFont typeface="Arial"/>
              <a:buNone/>
            </a:pPr>
            <a:r>
              <a:rPr lang="en-US" sz="2400"/>
              <a:t>Hostname: Capstone</a:t>
            </a:r>
            <a:endParaRPr sz="2400"/>
          </a:p>
          <a:p>
            <a:pPr indent="0" lvl="0" marL="0" rtl="0" algn="l">
              <a:spcBef>
                <a:spcPts val="0"/>
              </a:spcBef>
              <a:spcAft>
                <a:spcPts val="0"/>
              </a:spcAft>
              <a:buClr>
                <a:schemeClr val="dk1"/>
              </a:buClr>
              <a:buSzPts val="2900"/>
              <a:buFont typeface="Arial"/>
              <a:buNone/>
            </a:pPr>
            <a:r>
              <a:t/>
            </a:r>
            <a:endParaRPr sz="2400"/>
          </a:p>
          <a:p>
            <a:pPr indent="0" lvl="0" marL="0" rtl="0" algn="l">
              <a:spcBef>
                <a:spcPts val="0"/>
              </a:spcBef>
              <a:spcAft>
                <a:spcPts val="0"/>
              </a:spcAft>
              <a:buClr>
                <a:schemeClr val="dk1"/>
              </a:buClr>
              <a:buSzPts val="2900"/>
              <a:buFont typeface="Arial"/>
              <a:buNone/>
            </a:pPr>
            <a:r>
              <a:rPr lang="en-US" sz="2400"/>
              <a:t>IPv4: 192.168.1.110</a:t>
            </a:r>
            <a:endParaRPr sz="2400"/>
          </a:p>
          <a:p>
            <a:pPr indent="0" lvl="0" marL="0" rtl="0" algn="l">
              <a:spcBef>
                <a:spcPts val="0"/>
              </a:spcBef>
              <a:spcAft>
                <a:spcPts val="0"/>
              </a:spcAft>
              <a:buClr>
                <a:schemeClr val="dk1"/>
              </a:buClr>
              <a:buSzPts val="2900"/>
              <a:buFont typeface="Arial"/>
              <a:buNone/>
            </a:pPr>
            <a:r>
              <a:rPr lang="en-US" sz="2400"/>
              <a:t>OS: Linux</a:t>
            </a:r>
            <a:endParaRPr sz="2400"/>
          </a:p>
          <a:p>
            <a:pPr indent="0" lvl="0" marL="0" rtl="0" algn="l">
              <a:spcBef>
                <a:spcPts val="0"/>
              </a:spcBef>
              <a:spcAft>
                <a:spcPts val="0"/>
              </a:spcAft>
              <a:buClr>
                <a:schemeClr val="dk1"/>
              </a:buClr>
              <a:buSzPts val="2900"/>
              <a:buFont typeface="Arial"/>
              <a:buNone/>
            </a:pPr>
            <a:r>
              <a:rPr lang="en-US" sz="2400"/>
              <a:t>Hostname: Target1</a:t>
            </a:r>
            <a:endParaRPr sz="2400"/>
          </a:p>
          <a:p>
            <a:pPr indent="0" lvl="0" marL="0" rtl="0" algn="l">
              <a:spcBef>
                <a:spcPts val="0"/>
              </a:spcBef>
              <a:spcAft>
                <a:spcPts val="0"/>
              </a:spcAft>
              <a:buClr>
                <a:schemeClr val="dk1"/>
              </a:buClr>
              <a:buSzPts val="2900"/>
              <a:buFont typeface="Arial"/>
              <a:buNone/>
            </a:pPr>
            <a:r>
              <a:t/>
            </a:r>
            <a:endParaRPr sz="2400"/>
          </a:p>
          <a:p>
            <a:pPr indent="0" lvl="0" marL="0" rtl="0" algn="l">
              <a:spcBef>
                <a:spcPts val="0"/>
              </a:spcBef>
              <a:spcAft>
                <a:spcPts val="0"/>
              </a:spcAft>
              <a:buNone/>
            </a:pPr>
            <a:r>
              <a:t/>
            </a:r>
            <a:endParaRPr/>
          </a:p>
        </p:txBody>
      </p:sp>
      <p:sp>
        <p:nvSpPr>
          <p:cNvPr id="2353" name="Google Shape;2353;p139"/>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54" name="Google Shape;2354;p139"/>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55" name="Google Shape;2355;p139"/>
          <p:cNvPicPr preferRelativeResize="0"/>
          <p:nvPr/>
        </p:nvPicPr>
        <p:blipFill>
          <a:blip r:embed="rId3">
            <a:alphaModFix/>
          </a:blip>
          <a:stretch>
            <a:fillRect/>
          </a:stretch>
        </p:blipFill>
        <p:spPr>
          <a:xfrm>
            <a:off x="1881150" y="1869712"/>
            <a:ext cx="15318098" cy="110996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a:t>
            </a:r>
            <a:r>
              <a:rPr lang="en-US"/>
              <a:t>: Target 1</a:t>
            </a:r>
            <a:endParaRPr/>
          </a:p>
        </p:txBody>
      </p:sp>
      <p:sp>
        <p:nvSpPr>
          <p:cNvPr id="2361" name="Google Shape;2361;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2" name="Google Shape;2362;p14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63" name="Google Shape;2363;p140"/>
          <p:cNvGraphicFramePr/>
          <p:nvPr/>
        </p:nvGraphicFramePr>
        <p:xfrm>
          <a:off x="1191013" y="3463000"/>
          <a:ext cx="3000000" cy="3000000"/>
        </p:xfrm>
        <a:graphic>
          <a:graphicData uri="http://schemas.openxmlformats.org/drawingml/2006/table">
            <a:tbl>
              <a:tblPr>
                <a:noFill/>
                <a:tableStyleId>{143DA98D-C48F-435F-9C77-39B0B9C6ECDF}</a:tableStyleId>
              </a:tblPr>
              <a:tblGrid>
                <a:gridCol w="6876475"/>
                <a:gridCol w="7787275"/>
                <a:gridCol w="7331875"/>
              </a:tblGrid>
              <a:tr h="106390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000">
                          <a:latin typeface="Roboto"/>
                          <a:ea typeface="Roboto"/>
                          <a:cs typeface="Roboto"/>
                          <a:sym typeface="Roboto"/>
                        </a:rPr>
                        <a:t>Open Ports</a:t>
                      </a:r>
                      <a:endParaRPr sz="4000">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800">
                          <a:latin typeface="Roboto"/>
                          <a:ea typeface="Roboto"/>
                          <a:cs typeface="Roboto"/>
                          <a:sym typeface="Roboto"/>
                        </a:rPr>
                        <a:t>Nmap port scan was not blocked which then revealed several open ports </a:t>
                      </a:r>
                      <a:endParaRPr sz="38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800">
                          <a:latin typeface="Roboto"/>
                          <a:ea typeface="Roboto"/>
                          <a:cs typeface="Roboto"/>
                          <a:sym typeface="Roboto"/>
                        </a:rPr>
                        <a:t>Used open port 22/tcp (ssh) and open port 80/tcp (http). Gained access to Target1 by ssh. </a:t>
                      </a:r>
                      <a:endParaRPr sz="38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000">
                          <a:latin typeface="Roboto"/>
                          <a:ea typeface="Roboto"/>
                          <a:cs typeface="Roboto"/>
                          <a:sym typeface="Roboto"/>
                        </a:rPr>
                        <a:t>Root Privilege Escalation</a:t>
                      </a:r>
                      <a:endParaRPr sz="4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800">
                          <a:latin typeface="Roboto"/>
                          <a:ea typeface="Roboto"/>
                          <a:cs typeface="Roboto"/>
                          <a:sym typeface="Roboto"/>
                        </a:rPr>
                        <a:t>Python scripting enabled for user Steven</a:t>
                      </a:r>
                      <a:endParaRPr sz="38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800">
                          <a:latin typeface="Roboto"/>
                          <a:ea typeface="Roboto"/>
                          <a:cs typeface="Roboto"/>
                          <a:sym typeface="Roboto"/>
                        </a:rPr>
                        <a:t>Spawned interactive terminal on Target1 &amp; gained root access</a:t>
                      </a:r>
                      <a:endParaRPr sz="38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000">
                          <a:latin typeface="Roboto"/>
                          <a:ea typeface="Roboto"/>
                          <a:cs typeface="Roboto"/>
                          <a:sym typeface="Roboto"/>
                        </a:rPr>
                        <a:t>Weak Password Policy</a:t>
                      </a:r>
                      <a:endParaRPr sz="4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3800">
                          <a:solidFill>
                            <a:schemeClr val="dk1"/>
                          </a:solidFill>
                          <a:latin typeface="Roboto"/>
                          <a:ea typeface="Roboto"/>
                          <a:cs typeface="Roboto"/>
                          <a:sym typeface="Roboto"/>
                        </a:rPr>
                        <a:t>Hydra password spraying attack to brute force a user’s known wordlist rockyou.txt. and John the Ripper against found </a:t>
                      </a:r>
                      <a:r>
                        <a:rPr lang="en-US" sz="3800">
                          <a:solidFill>
                            <a:schemeClr val="dk1"/>
                          </a:solidFill>
                          <a:latin typeface="Roboto"/>
                          <a:ea typeface="Roboto"/>
                          <a:cs typeface="Roboto"/>
                          <a:sym typeface="Roboto"/>
                        </a:rPr>
                        <a:t>unsalted</a:t>
                      </a:r>
                      <a:r>
                        <a:rPr lang="en-US" sz="3800">
                          <a:solidFill>
                            <a:schemeClr val="dk1"/>
                          </a:solidFill>
                          <a:latin typeface="Roboto"/>
                          <a:ea typeface="Roboto"/>
                          <a:cs typeface="Roboto"/>
                          <a:sym typeface="Roboto"/>
                        </a:rPr>
                        <a:t> hashes.</a:t>
                      </a:r>
                      <a:endParaRPr sz="38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800">
                          <a:latin typeface="Roboto"/>
                          <a:ea typeface="Roboto"/>
                          <a:cs typeface="Roboto"/>
                          <a:sym typeface="Roboto"/>
                        </a:rPr>
                        <a:t>Hydra was able to discover the password for Michael, and John the Ripper </a:t>
                      </a:r>
                      <a:r>
                        <a:rPr lang="en-US" sz="3800">
                          <a:latin typeface="Roboto"/>
                          <a:ea typeface="Roboto"/>
                          <a:cs typeface="Roboto"/>
                          <a:sym typeface="Roboto"/>
                        </a:rPr>
                        <a:t>cracked Steven’s Password</a:t>
                      </a:r>
                      <a:endParaRPr sz="3800">
                        <a:latin typeface="Roboto"/>
                        <a:ea typeface="Roboto"/>
                        <a:cs typeface="Roboto"/>
                        <a:sym typeface="Roboto"/>
                      </a:endParaRPr>
                    </a:p>
                  </a:txBody>
                  <a:tcPr marT="91425" marB="91425" marR="91425" marL="91425"/>
                </a:tc>
              </a:tr>
              <a:tr h="381000">
                <a:tc>
                  <a:txBody>
                    <a:bodyPr/>
                    <a:lstStyle/>
                    <a:p>
                      <a:pPr indent="0" lvl="0" marL="457200" rtl="0" algn="l">
                        <a:spcBef>
                          <a:spcPts val="0"/>
                        </a:spcBef>
                        <a:spcAft>
                          <a:spcPts val="0"/>
                        </a:spcAft>
                        <a:buNone/>
                      </a:pPr>
                      <a:r>
                        <a:rPr lang="en-US" sz="4000">
                          <a:solidFill>
                            <a:schemeClr val="dk1"/>
                          </a:solidFill>
                          <a:latin typeface="Helvetica Neue"/>
                          <a:ea typeface="Helvetica Neue"/>
                          <a:cs typeface="Helvetica Neue"/>
                          <a:sym typeface="Helvetica Neue"/>
                        </a:rPr>
                        <a:t>WPScan to Enumerate the Users of the Targeted Wordpress Site</a:t>
                      </a:r>
                      <a:endParaRPr sz="73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100">
                          <a:latin typeface="Roboto"/>
                          <a:ea typeface="Roboto"/>
                          <a:cs typeface="Roboto"/>
                          <a:sym typeface="Roboto"/>
                        </a:rPr>
                        <a:t>Ran WPScan against 192.168.1.110/wordpress</a:t>
                      </a:r>
                      <a:endParaRPr sz="4100">
                        <a:latin typeface="Roboto"/>
                        <a:ea typeface="Roboto"/>
                        <a:cs typeface="Roboto"/>
                        <a:sym typeface="Roboto"/>
                      </a:endParaRPr>
                    </a:p>
                    <a:p>
                      <a:pPr indent="0" lvl="0" marL="0" rtl="0" algn="l">
                        <a:spcBef>
                          <a:spcPts val="0"/>
                        </a:spcBef>
                        <a:spcAft>
                          <a:spcPts val="0"/>
                        </a:spcAft>
                        <a:buNone/>
                      </a:pPr>
                      <a:r>
                        <a:rPr lang="en-US" sz="2200">
                          <a:solidFill>
                            <a:schemeClr val="dk1"/>
                          </a:solidFill>
                          <a:latin typeface="Helvetica Neue"/>
                          <a:ea typeface="Helvetica Neue"/>
                          <a:cs typeface="Helvetica Neue"/>
                          <a:sym typeface="Helvetica Neue"/>
                        </a:rPr>
                        <a:t>wpscan —url </a:t>
                      </a:r>
                      <a:r>
                        <a:rPr lang="en-US" sz="2200">
                          <a:solidFill>
                            <a:schemeClr val="dk1"/>
                          </a:solidFill>
                          <a:uFill>
                            <a:noFill/>
                          </a:uFill>
                          <a:latin typeface="Helvetica Neue"/>
                          <a:ea typeface="Helvetica Neue"/>
                          <a:cs typeface="Helvetica Neue"/>
                          <a:sym typeface="Helvetica Neue"/>
                          <a:hlinkClick r:id="rId3">
                            <a:extLst>
                              <a:ext uri="{A12FA001-AC4F-418D-AE19-62706E023703}">
                                <ahyp:hlinkClr val="tx"/>
                              </a:ext>
                            </a:extLst>
                          </a:hlinkClick>
                        </a:rPr>
                        <a:t>http://192.168.1.110/wordpress</a:t>
                      </a:r>
                      <a:r>
                        <a:rPr lang="en-US" sz="2200">
                          <a:solidFill>
                            <a:schemeClr val="dk1"/>
                          </a:solidFill>
                          <a:latin typeface="Helvetica Neue"/>
                          <a:ea typeface="Helvetica Neue"/>
                          <a:cs typeface="Helvetica Neue"/>
                          <a:sym typeface="Helvetica Neue"/>
                        </a:rPr>
                        <a:t> —enumerate u</a:t>
                      </a:r>
                      <a:endParaRPr sz="5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3800">
                          <a:latin typeface="Roboto"/>
                          <a:ea typeface="Roboto"/>
                          <a:cs typeface="Roboto"/>
                          <a:sym typeface="Roboto"/>
                        </a:rPr>
                        <a:t>Exposed Wordpress vulnerabilities and discovered users Michael and Steven</a:t>
                      </a:r>
                      <a:endParaRPr sz="38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pic>
        <p:nvPicPr>
          <p:cNvPr id="2368" name="Google Shape;2368;p1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69" name="Google Shape;2369;p1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70" name="Google Shape;2370;p14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71" name="Google Shape;2371;p14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14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Port Scanning</a:t>
            </a:r>
            <a:endParaRPr/>
          </a:p>
        </p:txBody>
      </p:sp>
      <p:sp>
        <p:nvSpPr>
          <p:cNvPr id="2377" name="Google Shape;2377;p1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8" name="Google Shape;2378;p142"/>
          <p:cNvSpPr txBox="1"/>
          <p:nvPr>
            <p:ph idx="3" type="body"/>
          </p:nvPr>
        </p:nvSpPr>
        <p:spPr>
          <a:xfrm>
            <a:off x="717350" y="1684450"/>
            <a:ext cx="22942800" cy="10658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495300" lvl="0" marL="914400" rtl="0" algn="l">
              <a:lnSpc>
                <a:spcPct val="115000"/>
              </a:lnSpc>
              <a:spcBef>
                <a:spcPts val="1200"/>
              </a:spcBef>
              <a:spcAft>
                <a:spcPts val="0"/>
              </a:spcAft>
              <a:buClr>
                <a:schemeClr val="dk1"/>
              </a:buClr>
              <a:buSzPts val="4200"/>
              <a:buChar char="●"/>
            </a:pPr>
            <a:r>
              <a:rPr lang="en-US" sz="4200">
                <a:solidFill>
                  <a:schemeClr val="dk1"/>
                </a:solidFill>
              </a:rPr>
              <a:t>We used a Nmap scan to scan the network for open ports on each available machine. </a:t>
            </a:r>
            <a:endParaRPr sz="4200">
              <a:solidFill>
                <a:schemeClr val="dk1"/>
              </a:solidFill>
            </a:endParaRPr>
          </a:p>
          <a:p>
            <a:pPr indent="-495300" lvl="0" marL="914400" rtl="0" algn="l">
              <a:lnSpc>
                <a:spcPct val="115000"/>
              </a:lnSpc>
              <a:spcBef>
                <a:spcPts val="1000"/>
              </a:spcBef>
              <a:spcAft>
                <a:spcPts val="0"/>
              </a:spcAft>
              <a:buClr>
                <a:schemeClr val="dk1"/>
              </a:buClr>
              <a:buSzPts val="4200"/>
              <a:buChar char="●"/>
            </a:pPr>
            <a:r>
              <a:rPr lang="en-US" sz="4200">
                <a:solidFill>
                  <a:schemeClr val="dk1"/>
                </a:solidFill>
              </a:rPr>
              <a:t>We are able to see </a:t>
            </a:r>
            <a:r>
              <a:rPr lang="en-US" sz="4200">
                <a:solidFill>
                  <a:schemeClr val="dk1"/>
                </a:solidFill>
              </a:rPr>
              <a:t>accessible</a:t>
            </a:r>
            <a:r>
              <a:rPr lang="en-US" sz="4200">
                <a:solidFill>
                  <a:schemeClr val="dk1"/>
                </a:solidFill>
              </a:rPr>
              <a:t> ports that we can use for an attack. Port 22 is open on the Target 1 machine which allowed us to ssh (Secure Shell protocol) into the machine. Port 80/tcp (http) was also open.</a:t>
            </a:r>
            <a:endParaRPr sz="4200">
              <a:solidFill>
                <a:schemeClr val="dk1"/>
              </a:solidFill>
            </a:endParaRPr>
          </a:p>
          <a:p>
            <a:pPr indent="-495300" lvl="0" marL="914400" rtl="0" algn="l">
              <a:lnSpc>
                <a:spcPct val="115000"/>
              </a:lnSpc>
              <a:spcBef>
                <a:spcPts val="1000"/>
              </a:spcBef>
              <a:spcAft>
                <a:spcPts val="1000"/>
              </a:spcAft>
              <a:buClr>
                <a:schemeClr val="dk1"/>
              </a:buClr>
              <a:buSzPts val="4200"/>
              <a:buChar char="●"/>
            </a:pPr>
            <a:r>
              <a:rPr lang="en-US" sz="4200">
                <a:solidFill>
                  <a:schemeClr val="dk1"/>
                </a:solidFill>
              </a:rPr>
              <a:t>Target 1 Nmap:</a:t>
            </a:r>
            <a:endParaRPr sz="4200">
              <a:solidFill>
                <a:schemeClr val="dk1"/>
              </a:solidFill>
            </a:endParaRPr>
          </a:p>
        </p:txBody>
      </p:sp>
      <p:pic>
        <p:nvPicPr>
          <p:cNvPr id="2379" name="Google Shape;2379;p142"/>
          <p:cNvPicPr preferRelativeResize="0"/>
          <p:nvPr/>
        </p:nvPicPr>
        <p:blipFill>
          <a:blip r:embed="rId3">
            <a:alphaModFix/>
          </a:blip>
          <a:stretch>
            <a:fillRect/>
          </a:stretch>
        </p:blipFill>
        <p:spPr>
          <a:xfrm>
            <a:off x="1957125" y="7918275"/>
            <a:ext cx="10446400" cy="3148675"/>
          </a:xfrm>
          <a:prstGeom prst="rect">
            <a:avLst/>
          </a:prstGeom>
          <a:noFill/>
          <a:ln>
            <a:noFill/>
          </a:ln>
        </p:spPr>
      </p:pic>
      <p:pic>
        <p:nvPicPr>
          <p:cNvPr id="2380" name="Google Shape;2380;p142"/>
          <p:cNvPicPr preferRelativeResize="0"/>
          <p:nvPr/>
        </p:nvPicPr>
        <p:blipFill rotWithShape="1">
          <a:blip r:embed="rId4">
            <a:alphaModFix/>
          </a:blip>
          <a:srcRect b="0" l="0" r="0" t="19543"/>
          <a:stretch/>
        </p:blipFill>
        <p:spPr>
          <a:xfrm>
            <a:off x="12880475" y="5531325"/>
            <a:ext cx="11497174" cy="79073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143"/>
          <p:cNvSpPr txBox="1"/>
          <p:nvPr>
            <p:ph type="title"/>
          </p:nvPr>
        </p:nvSpPr>
        <p:spPr>
          <a:xfrm>
            <a:off x="-339691" y="185125"/>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Weak Password Policy </a:t>
            </a:r>
            <a:endParaRPr>
              <a:solidFill>
                <a:srgbClr val="980000"/>
              </a:solidFill>
            </a:endParaRPr>
          </a:p>
        </p:txBody>
      </p:sp>
      <p:sp>
        <p:nvSpPr>
          <p:cNvPr id="2386" name="Google Shape;2386;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7" name="Google Shape;2387;p143"/>
          <p:cNvSpPr txBox="1"/>
          <p:nvPr>
            <p:ph idx="3" type="body"/>
          </p:nvPr>
        </p:nvSpPr>
        <p:spPr>
          <a:xfrm>
            <a:off x="717425" y="1924650"/>
            <a:ext cx="23205300" cy="110295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Used THC Hydra to execute a brute force attack against Michael’s password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Used john the ripper to crack Steven’s unsalted password hash</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Gained access to Michael &amp; Steven’s accounts</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Hydra command results &amp; John command results</a:t>
            </a:r>
            <a:endParaRPr sz="4400">
              <a:solidFill>
                <a:srgbClr val="980000"/>
              </a:solidFill>
            </a:endParaRPr>
          </a:p>
        </p:txBody>
      </p:sp>
      <p:pic>
        <p:nvPicPr>
          <p:cNvPr id="2388" name="Google Shape;2388;p143"/>
          <p:cNvPicPr preferRelativeResize="0"/>
          <p:nvPr/>
        </p:nvPicPr>
        <p:blipFill>
          <a:blip r:embed="rId3">
            <a:alphaModFix/>
          </a:blip>
          <a:stretch>
            <a:fillRect/>
          </a:stretch>
        </p:blipFill>
        <p:spPr>
          <a:xfrm>
            <a:off x="703375" y="9259825"/>
            <a:ext cx="12363450" cy="381000"/>
          </a:xfrm>
          <a:prstGeom prst="rect">
            <a:avLst/>
          </a:prstGeom>
          <a:noFill/>
          <a:ln>
            <a:noFill/>
          </a:ln>
        </p:spPr>
      </p:pic>
      <p:pic>
        <p:nvPicPr>
          <p:cNvPr id="2389" name="Google Shape;2389;p143"/>
          <p:cNvPicPr preferRelativeResize="0"/>
          <p:nvPr/>
        </p:nvPicPr>
        <p:blipFill>
          <a:blip r:embed="rId4">
            <a:alphaModFix/>
          </a:blip>
          <a:stretch>
            <a:fillRect/>
          </a:stretch>
        </p:blipFill>
        <p:spPr>
          <a:xfrm>
            <a:off x="703375" y="6218825"/>
            <a:ext cx="12363450" cy="2939950"/>
          </a:xfrm>
          <a:prstGeom prst="rect">
            <a:avLst/>
          </a:prstGeom>
          <a:noFill/>
          <a:ln>
            <a:noFill/>
          </a:ln>
        </p:spPr>
      </p:pic>
      <p:pic>
        <p:nvPicPr>
          <p:cNvPr id="2390" name="Google Shape;2390;p143"/>
          <p:cNvPicPr preferRelativeResize="0"/>
          <p:nvPr/>
        </p:nvPicPr>
        <p:blipFill>
          <a:blip r:embed="rId5">
            <a:alphaModFix/>
          </a:blip>
          <a:stretch>
            <a:fillRect/>
          </a:stretch>
        </p:blipFill>
        <p:spPr>
          <a:xfrm>
            <a:off x="11529850" y="9882413"/>
            <a:ext cx="12230100" cy="30175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144"/>
          <p:cNvSpPr txBox="1"/>
          <p:nvPr>
            <p:ph type="title"/>
          </p:nvPr>
        </p:nvSpPr>
        <p:spPr>
          <a:xfrm>
            <a:off x="-46766"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Enumerating Users</a:t>
            </a:r>
            <a:endParaRPr/>
          </a:p>
        </p:txBody>
      </p:sp>
      <p:sp>
        <p:nvSpPr>
          <p:cNvPr id="2396" name="Google Shape;2396;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7" name="Google Shape;2397;p144"/>
          <p:cNvSpPr txBox="1"/>
          <p:nvPr>
            <p:ph idx="3" type="body"/>
          </p:nvPr>
        </p:nvSpPr>
        <p:spPr>
          <a:xfrm>
            <a:off x="175950" y="1875225"/>
            <a:ext cx="23350500" cy="111978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rgbClr val="134F5C"/>
              </a:buClr>
              <a:buSzPts val="4400"/>
              <a:buChar char="●"/>
            </a:pPr>
            <a:r>
              <a:rPr lang="en-US" sz="4400">
                <a:solidFill>
                  <a:srgbClr val="134F5C"/>
                </a:solidFill>
              </a:rPr>
              <a:t>Passive and aggressive methods using WordPress Security Scanner (WPScan)</a:t>
            </a:r>
            <a:endParaRPr sz="4400">
              <a:solidFill>
                <a:schemeClr val="dk1"/>
              </a:solidFill>
            </a:endParaRPr>
          </a:p>
          <a:p>
            <a:pPr indent="-508000" lvl="0" marL="914400" rtl="0" algn="l">
              <a:lnSpc>
                <a:spcPct val="115000"/>
              </a:lnSpc>
              <a:spcBef>
                <a:spcPts val="0"/>
              </a:spcBef>
              <a:spcAft>
                <a:spcPts val="1000"/>
              </a:spcAft>
              <a:buClr>
                <a:srgbClr val="134F5C"/>
              </a:buClr>
              <a:buSzPts val="4400"/>
              <a:buChar char="●"/>
            </a:pPr>
            <a:r>
              <a:rPr lang="en-US" sz="4400">
                <a:solidFill>
                  <a:srgbClr val="134F5C"/>
                </a:solidFill>
              </a:rPr>
              <a:t>Using IDs and password we used ssh michael@192.168.1.110 to gain access to the user’s root access</a:t>
            </a:r>
            <a:endParaRPr sz="4400">
              <a:solidFill>
                <a:schemeClr val="dk1"/>
              </a:solidFill>
            </a:endParaRPr>
          </a:p>
        </p:txBody>
      </p:sp>
      <p:pic>
        <p:nvPicPr>
          <p:cNvPr id="2398" name="Google Shape;2398;p144"/>
          <p:cNvPicPr preferRelativeResize="0"/>
          <p:nvPr/>
        </p:nvPicPr>
        <p:blipFill>
          <a:blip r:embed="rId3">
            <a:alphaModFix/>
          </a:blip>
          <a:stretch>
            <a:fillRect/>
          </a:stretch>
        </p:blipFill>
        <p:spPr>
          <a:xfrm>
            <a:off x="12343825" y="3616525"/>
            <a:ext cx="11302375" cy="4795250"/>
          </a:xfrm>
          <a:prstGeom prst="rect">
            <a:avLst/>
          </a:prstGeom>
          <a:noFill/>
          <a:ln>
            <a:noFill/>
          </a:ln>
        </p:spPr>
      </p:pic>
      <p:pic>
        <p:nvPicPr>
          <p:cNvPr id="2399" name="Google Shape;2399;p144"/>
          <p:cNvPicPr preferRelativeResize="0"/>
          <p:nvPr/>
        </p:nvPicPr>
        <p:blipFill>
          <a:blip r:embed="rId4">
            <a:alphaModFix/>
          </a:blip>
          <a:stretch>
            <a:fillRect/>
          </a:stretch>
        </p:blipFill>
        <p:spPr>
          <a:xfrm>
            <a:off x="12343825" y="8786825"/>
            <a:ext cx="11302375" cy="4432375"/>
          </a:xfrm>
          <a:prstGeom prst="rect">
            <a:avLst/>
          </a:prstGeom>
          <a:noFill/>
          <a:ln>
            <a:noFill/>
          </a:ln>
        </p:spPr>
      </p:pic>
      <p:pic>
        <p:nvPicPr>
          <p:cNvPr id="2400" name="Google Shape;2400;p144"/>
          <p:cNvPicPr preferRelativeResize="0"/>
          <p:nvPr/>
        </p:nvPicPr>
        <p:blipFill>
          <a:blip r:embed="rId5">
            <a:alphaModFix/>
          </a:blip>
          <a:stretch>
            <a:fillRect/>
          </a:stretch>
        </p:blipFill>
        <p:spPr>
          <a:xfrm>
            <a:off x="551000" y="4914890"/>
            <a:ext cx="11423726" cy="691818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